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1" r:id="rId2"/>
    <p:sldId id="258" r:id="rId3"/>
    <p:sldId id="259" r:id="rId4"/>
    <p:sldId id="282" r:id="rId5"/>
    <p:sldId id="264" r:id="rId6"/>
    <p:sldId id="283" r:id="rId7"/>
    <p:sldId id="284" r:id="rId8"/>
    <p:sldId id="286" r:id="rId9"/>
    <p:sldId id="287" r:id="rId10"/>
    <p:sldId id="285" r:id="rId11"/>
    <p:sldId id="288" r:id="rId12"/>
    <p:sldId id="289" r:id="rId13"/>
    <p:sldId id="290" r:id="rId14"/>
    <p:sldId id="266" r:id="rId15"/>
    <p:sldId id="291" r:id="rId16"/>
    <p:sldId id="292" r:id="rId17"/>
    <p:sldId id="294" r:id="rId18"/>
    <p:sldId id="293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10" r:id="rId34"/>
    <p:sldId id="311" r:id="rId35"/>
    <p:sldId id="309" r:id="rId36"/>
    <p:sldId id="312" r:id="rId37"/>
    <p:sldId id="313" r:id="rId38"/>
    <p:sldId id="314" r:id="rId39"/>
    <p:sldId id="315" r:id="rId40"/>
    <p:sldId id="316" r:id="rId41"/>
    <p:sldId id="318" r:id="rId42"/>
    <p:sldId id="317" r:id="rId43"/>
    <p:sldId id="319" r:id="rId44"/>
    <p:sldId id="320" r:id="rId45"/>
    <p:sldId id="322" r:id="rId46"/>
    <p:sldId id="321" r:id="rId47"/>
    <p:sldId id="323" r:id="rId48"/>
    <p:sldId id="324" r:id="rId49"/>
    <p:sldId id="325" r:id="rId50"/>
    <p:sldId id="327" r:id="rId51"/>
    <p:sldId id="326" r:id="rId52"/>
    <p:sldId id="328" r:id="rId53"/>
    <p:sldId id="330" r:id="rId54"/>
    <p:sldId id="329" r:id="rId55"/>
    <p:sldId id="331" r:id="rId56"/>
    <p:sldId id="333" r:id="rId57"/>
    <p:sldId id="334" r:id="rId58"/>
    <p:sldId id="332" r:id="rId59"/>
    <p:sldId id="335" r:id="rId60"/>
    <p:sldId id="336" r:id="rId61"/>
    <p:sldId id="337" r:id="rId62"/>
    <p:sldId id="338" r:id="rId63"/>
    <p:sldId id="340" r:id="rId64"/>
    <p:sldId id="339" r:id="rId65"/>
    <p:sldId id="341" r:id="rId66"/>
    <p:sldId id="342" r:id="rId67"/>
    <p:sldId id="343" r:id="rId68"/>
    <p:sldId id="344" r:id="rId69"/>
    <p:sldId id="346" r:id="rId70"/>
    <p:sldId id="347" r:id="rId71"/>
    <p:sldId id="345" r:id="rId72"/>
    <p:sldId id="349" r:id="rId73"/>
    <p:sldId id="348" r:id="rId74"/>
    <p:sldId id="350" r:id="rId75"/>
    <p:sldId id="351" r:id="rId76"/>
    <p:sldId id="352" r:id="rId77"/>
    <p:sldId id="354" r:id="rId78"/>
    <p:sldId id="353" r:id="rId79"/>
    <p:sldId id="355" r:id="rId80"/>
    <p:sldId id="356" r:id="rId81"/>
    <p:sldId id="357" r:id="rId82"/>
    <p:sldId id="358" r:id="rId83"/>
    <p:sldId id="359" r:id="rId84"/>
    <p:sldId id="361" r:id="rId85"/>
    <p:sldId id="362" r:id="rId86"/>
    <p:sldId id="360" r:id="rId87"/>
    <p:sldId id="363" r:id="rId88"/>
    <p:sldId id="364" r:id="rId89"/>
    <p:sldId id="365" r:id="rId90"/>
    <p:sldId id="366" r:id="rId91"/>
    <p:sldId id="368" r:id="rId92"/>
    <p:sldId id="367" r:id="rId93"/>
    <p:sldId id="369" r:id="rId94"/>
    <p:sldId id="370" r:id="rId95"/>
    <p:sldId id="280" r:id="rId96"/>
  </p:sldIdLst>
  <p:sldSz cx="11880850" cy="6840538"/>
  <p:notesSz cx="6858000" cy="9144000"/>
  <p:defaultTextStyle>
    <a:defPPr>
      <a:defRPr lang="zh-CN"/>
    </a:defPPr>
    <a:lvl1pPr marL="0" algn="l" defTabSz="89844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449222" algn="l" defTabSz="89844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898444" algn="l" defTabSz="89844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347665" algn="l" defTabSz="89844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1796886" algn="l" defTabSz="89844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246109" algn="l" defTabSz="89844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2695330" algn="l" defTabSz="89844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3144553" algn="l" defTabSz="89844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3593775" algn="l" defTabSz="89844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0D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90" d="100"/>
          <a:sy n="90" d="100"/>
        </p:scale>
        <p:origin x="-1404" y="-498"/>
      </p:cViewPr>
      <p:guideLst>
        <p:guide orient="horz" pos="2155"/>
        <p:guide pos="374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gradFill>
          <a:gsLst>
            <a:gs pos="28000">
              <a:schemeClr val="accent1">
                <a:lumMod val="5000"/>
                <a:lumOff val="95000"/>
              </a:schemeClr>
            </a:gs>
            <a:gs pos="85000">
              <a:schemeClr val="bg1">
                <a:lumMod val="85000"/>
              </a:schemeClr>
            </a:gs>
            <a:gs pos="100000">
              <a:schemeClr val="bg1">
                <a:lumMod val="75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5106" y="1119506"/>
            <a:ext cx="8910639" cy="2381521"/>
          </a:xfrm>
          <a:prstGeom prst="rect">
            <a:avLst/>
          </a:prstGeom>
        </p:spPr>
        <p:txBody>
          <a:bodyPr lIns="119792" tIns="59896" rIns="119792" bIns="59896" anchor="b"/>
          <a:lstStyle>
            <a:lvl1pPr algn="ctr">
              <a:defRPr sz="59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106" y="3592867"/>
            <a:ext cx="8910639" cy="1651546"/>
          </a:xfrm>
          <a:prstGeom prst="rect">
            <a:avLst/>
          </a:prstGeom>
        </p:spPr>
        <p:txBody>
          <a:bodyPr lIns="119792" tIns="59896" rIns="119792" bIns="59896"/>
          <a:lstStyle>
            <a:lvl1pPr marL="0" indent="0" algn="ctr">
              <a:buNone/>
              <a:defRPr sz="2300"/>
            </a:lvl1pPr>
            <a:lvl2pPr marL="449222" indent="0" algn="ctr">
              <a:buNone/>
              <a:defRPr sz="2000"/>
            </a:lvl2pPr>
            <a:lvl3pPr marL="898444" indent="0" algn="ctr">
              <a:buNone/>
              <a:defRPr sz="1700"/>
            </a:lvl3pPr>
            <a:lvl4pPr marL="1347665" indent="0" algn="ctr">
              <a:buNone/>
              <a:defRPr sz="1600"/>
            </a:lvl4pPr>
            <a:lvl5pPr marL="1796886" indent="0" algn="ctr">
              <a:buNone/>
              <a:defRPr sz="1600"/>
            </a:lvl5pPr>
            <a:lvl6pPr marL="2246109" indent="0" algn="ctr">
              <a:buNone/>
              <a:defRPr sz="1600"/>
            </a:lvl6pPr>
            <a:lvl7pPr marL="2695330" indent="0" algn="ctr">
              <a:buNone/>
              <a:defRPr sz="1600"/>
            </a:lvl7pPr>
            <a:lvl8pPr marL="3144553" indent="0" algn="ctr">
              <a:buNone/>
              <a:defRPr sz="1600"/>
            </a:lvl8pPr>
            <a:lvl9pPr marL="3593775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6808" y="6340166"/>
            <a:ext cx="2673191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fld id="{10E20019-EA58-42AF-A2D2-B947AB4EB44C}" type="datetimeFigureOut">
              <a:rPr lang="zh-CN" altLang="en-US" smtClean="0"/>
              <a:t>2018-6-11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35533" y="6340166"/>
            <a:ext cx="4009786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90851" y="6340166"/>
            <a:ext cx="2673191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fld id="{2A08CF3C-19D8-4B6C-8053-4282D83563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166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09" y="364196"/>
            <a:ext cx="10247234" cy="1322189"/>
          </a:xfrm>
          <a:prstGeom prst="rect">
            <a:avLst/>
          </a:prstGeom>
        </p:spPr>
        <p:txBody>
          <a:bodyPr lIns="119792" tIns="59896" rIns="119792" bIns="59896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6809" y="1820978"/>
            <a:ext cx="10247234" cy="4340259"/>
          </a:xfrm>
          <a:prstGeom prst="rect">
            <a:avLst/>
          </a:prstGeom>
        </p:spPr>
        <p:txBody>
          <a:bodyPr vert="eaVert" lIns="119792" tIns="59896" rIns="119792" bIns="59896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6808" y="6340166"/>
            <a:ext cx="2673191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fld id="{10E20019-EA58-42AF-A2D2-B947AB4EB44C}" type="datetimeFigureOut">
              <a:rPr lang="zh-CN" altLang="en-US" smtClean="0"/>
              <a:t>2018-6-11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35533" y="6340166"/>
            <a:ext cx="4009786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90851" y="6340166"/>
            <a:ext cx="2673191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fld id="{2A08CF3C-19D8-4B6C-8053-4282D83563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843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02233" y="364198"/>
            <a:ext cx="2561808" cy="5797040"/>
          </a:xfrm>
          <a:prstGeom prst="rect">
            <a:avLst/>
          </a:prstGeom>
        </p:spPr>
        <p:txBody>
          <a:bodyPr vert="eaVert" lIns="119792" tIns="59896" rIns="119792" bIns="59896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6810" y="364198"/>
            <a:ext cx="7536914" cy="5797040"/>
          </a:xfrm>
          <a:prstGeom prst="rect">
            <a:avLst/>
          </a:prstGeom>
        </p:spPr>
        <p:txBody>
          <a:bodyPr vert="eaVert" lIns="119792" tIns="59896" rIns="119792" bIns="59896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6808" y="6340166"/>
            <a:ext cx="2673191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fld id="{10E20019-EA58-42AF-A2D2-B947AB4EB44C}" type="datetimeFigureOut">
              <a:rPr lang="zh-CN" altLang="en-US" smtClean="0"/>
              <a:t>2018-6-11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35533" y="6340166"/>
            <a:ext cx="4009786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90851" y="6340166"/>
            <a:ext cx="2673191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fld id="{2A08CF3C-19D8-4B6C-8053-4282D83563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044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09" y="364196"/>
            <a:ext cx="10247234" cy="1322189"/>
          </a:xfrm>
          <a:prstGeom prst="rect">
            <a:avLst/>
          </a:prstGeom>
        </p:spPr>
        <p:txBody>
          <a:bodyPr lIns="119792" tIns="59896" rIns="119792" bIns="59896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09" y="1820978"/>
            <a:ext cx="10247234" cy="4340259"/>
          </a:xfrm>
          <a:prstGeom prst="rect">
            <a:avLst/>
          </a:prstGeom>
        </p:spPr>
        <p:txBody>
          <a:bodyPr lIns="119792" tIns="59896" rIns="119792" bIns="59896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6808" y="6340166"/>
            <a:ext cx="2673191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fld id="{10E20019-EA58-42AF-A2D2-B947AB4EB44C}" type="datetimeFigureOut">
              <a:rPr lang="zh-CN" altLang="en-US" smtClean="0"/>
              <a:t>2018-6-11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35533" y="6340166"/>
            <a:ext cx="4009786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90851" y="6340166"/>
            <a:ext cx="2673191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fld id="{2A08CF3C-19D8-4B6C-8053-4282D83563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904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621" y="1705387"/>
            <a:ext cx="10247234" cy="2845474"/>
          </a:xfrm>
          <a:prstGeom prst="rect">
            <a:avLst/>
          </a:prstGeom>
        </p:spPr>
        <p:txBody>
          <a:bodyPr lIns="119792" tIns="59896" rIns="119792" bIns="59896" anchor="b"/>
          <a:lstStyle>
            <a:lvl1pPr>
              <a:defRPr sz="59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621" y="4577779"/>
            <a:ext cx="10247234" cy="1496366"/>
          </a:xfrm>
          <a:prstGeom prst="rect">
            <a:avLst/>
          </a:prstGeom>
        </p:spPr>
        <p:txBody>
          <a:bodyPr lIns="119792" tIns="59896" rIns="119792" bIns="59896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44922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844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3476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6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61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953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445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9377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6808" y="6340166"/>
            <a:ext cx="2673191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fld id="{10E20019-EA58-42AF-A2D2-B947AB4EB44C}" type="datetimeFigureOut">
              <a:rPr lang="zh-CN" altLang="en-US" smtClean="0"/>
              <a:t>2018-6-11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35533" y="6340166"/>
            <a:ext cx="4009786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90851" y="6340166"/>
            <a:ext cx="2673191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fld id="{2A08CF3C-19D8-4B6C-8053-4282D83563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804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09" y="364196"/>
            <a:ext cx="10247234" cy="1322189"/>
          </a:xfrm>
          <a:prstGeom prst="rect">
            <a:avLst/>
          </a:prstGeom>
        </p:spPr>
        <p:txBody>
          <a:bodyPr lIns="119792" tIns="59896" rIns="119792" bIns="59896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6809" y="1820978"/>
            <a:ext cx="5049361" cy="4340259"/>
          </a:xfrm>
          <a:prstGeom prst="rect">
            <a:avLst/>
          </a:prstGeom>
        </p:spPr>
        <p:txBody>
          <a:bodyPr lIns="119792" tIns="59896" rIns="119792" bIns="59896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4680" y="1820978"/>
            <a:ext cx="5049361" cy="4340259"/>
          </a:xfrm>
          <a:prstGeom prst="rect">
            <a:avLst/>
          </a:prstGeom>
        </p:spPr>
        <p:txBody>
          <a:bodyPr lIns="119792" tIns="59896" rIns="119792" bIns="59896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16808" y="6340166"/>
            <a:ext cx="2673191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fld id="{10E20019-EA58-42AF-A2D2-B947AB4EB44C}" type="datetimeFigureOut">
              <a:rPr lang="zh-CN" altLang="en-US" smtClean="0"/>
              <a:t>2018-6-11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35533" y="6340166"/>
            <a:ext cx="4009786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90851" y="6340166"/>
            <a:ext cx="2673191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fld id="{2A08CF3C-19D8-4B6C-8053-4282D83563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932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56" y="364196"/>
            <a:ext cx="10247234" cy="1322189"/>
          </a:xfrm>
          <a:prstGeom prst="rect">
            <a:avLst/>
          </a:prstGeom>
        </p:spPr>
        <p:txBody>
          <a:bodyPr lIns="119792" tIns="59896" rIns="119792" bIns="59896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57" y="1676882"/>
            <a:ext cx="5026156" cy="821815"/>
          </a:xfrm>
          <a:prstGeom prst="rect">
            <a:avLst/>
          </a:prstGeom>
        </p:spPr>
        <p:txBody>
          <a:bodyPr lIns="119792" tIns="59896" rIns="119792" bIns="59896" anchor="b"/>
          <a:lstStyle>
            <a:lvl1pPr marL="0" indent="0">
              <a:buNone/>
              <a:defRPr sz="2300" b="1"/>
            </a:lvl1pPr>
            <a:lvl2pPr marL="449222" indent="0">
              <a:buNone/>
              <a:defRPr sz="2000" b="1"/>
            </a:lvl2pPr>
            <a:lvl3pPr marL="898444" indent="0">
              <a:buNone/>
              <a:defRPr sz="1700" b="1"/>
            </a:lvl3pPr>
            <a:lvl4pPr marL="1347665" indent="0">
              <a:buNone/>
              <a:defRPr sz="1600" b="1"/>
            </a:lvl4pPr>
            <a:lvl5pPr marL="1796886" indent="0">
              <a:buNone/>
              <a:defRPr sz="1600" b="1"/>
            </a:lvl5pPr>
            <a:lvl6pPr marL="2246109" indent="0">
              <a:buNone/>
              <a:defRPr sz="1600" b="1"/>
            </a:lvl6pPr>
            <a:lvl7pPr marL="2695330" indent="0">
              <a:buNone/>
              <a:defRPr sz="1600" b="1"/>
            </a:lvl7pPr>
            <a:lvl8pPr marL="3144553" indent="0">
              <a:buNone/>
              <a:defRPr sz="1600" b="1"/>
            </a:lvl8pPr>
            <a:lvl9pPr marL="3593775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8357" y="2498698"/>
            <a:ext cx="5026156" cy="3675206"/>
          </a:xfrm>
          <a:prstGeom prst="rect">
            <a:avLst/>
          </a:prstGeom>
        </p:spPr>
        <p:txBody>
          <a:bodyPr lIns="119792" tIns="59896" rIns="119792" bIns="59896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14681" y="1676882"/>
            <a:ext cx="5050909" cy="821815"/>
          </a:xfrm>
          <a:prstGeom prst="rect">
            <a:avLst/>
          </a:prstGeom>
        </p:spPr>
        <p:txBody>
          <a:bodyPr lIns="119792" tIns="59896" rIns="119792" bIns="59896" anchor="b"/>
          <a:lstStyle>
            <a:lvl1pPr marL="0" indent="0">
              <a:buNone/>
              <a:defRPr sz="2300" b="1"/>
            </a:lvl1pPr>
            <a:lvl2pPr marL="449222" indent="0">
              <a:buNone/>
              <a:defRPr sz="2000" b="1"/>
            </a:lvl2pPr>
            <a:lvl3pPr marL="898444" indent="0">
              <a:buNone/>
              <a:defRPr sz="1700" b="1"/>
            </a:lvl3pPr>
            <a:lvl4pPr marL="1347665" indent="0">
              <a:buNone/>
              <a:defRPr sz="1600" b="1"/>
            </a:lvl4pPr>
            <a:lvl5pPr marL="1796886" indent="0">
              <a:buNone/>
              <a:defRPr sz="1600" b="1"/>
            </a:lvl5pPr>
            <a:lvl6pPr marL="2246109" indent="0">
              <a:buNone/>
              <a:defRPr sz="1600" b="1"/>
            </a:lvl6pPr>
            <a:lvl7pPr marL="2695330" indent="0">
              <a:buNone/>
              <a:defRPr sz="1600" b="1"/>
            </a:lvl7pPr>
            <a:lvl8pPr marL="3144553" indent="0">
              <a:buNone/>
              <a:defRPr sz="1600" b="1"/>
            </a:lvl8pPr>
            <a:lvl9pPr marL="3593775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14681" y="2498698"/>
            <a:ext cx="5050909" cy="3675206"/>
          </a:xfrm>
          <a:prstGeom prst="rect">
            <a:avLst/>
          </a:prstGeom>
        </p:spPr>
        <p:txBody>
          <a:bodyPr lIns="119792" tIns="59896" rIns="119792" bIns="59896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16808" y="6340166"/>
            <a:ext cx="2673191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fld id="{10E20019-EA58-42AF-A2D2-B947AB4EB44C}" type="datetimeFigureOut">
              <a:rPr lang="zh-CN" altLang="en-US" smtClean="0"/>
              <a:t>2018-6-11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935533" y="6340166"/>
            <a:ext cx="4009786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90851" y="6340166"/>
            <a:ext cx="2673191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fld id="{2A08CF3C-19D8-4B6C-8053-4282D83563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2864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134590" y="147261"/>
            <a:ext cx="10623150" cy="460786"/>
            <a:chOff x="138112" y="147638"/>
            <a:chExt cx="10901363" cy="461962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138112" y="147638"/>
              <a:ext cx="354093" cy="461962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solidFill>
                <a:srgbClr val="C40001"/>
              </a:solidFill>
            </a:ln>
          </p:spPr>
          <p:txBody>
            <a:bodyPr/>
            <a:lstStyle/>
            <a:p>
              <a:pPr>
                <a:defRPr/>
              </a:pPr>
              <a:endParaRPr lang="zh-CN" altLang="en-US" sz="1400">
                <a:solidFill>
                  <a:schemeClr val="bg1"/>
                </a:solidFill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482680" y="600075"/>
              <a:ext cx="10556795" cy="0"/>
            </a:xfrm>
            <a:prstGeom prst="line">
              <a:avLst/>
            </a:prstGeom>
            <a:ln w="28575">
              <a:solidFill>
                <a:srgbClr val="C4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 userDrawn="1"/>
        </p:nvGrpSpPr>
        <p:grpSpPr>
          <a:xfrm>
            <a:off x="10972849" y="0"/>
            <a:ext cx="860465" cy="933721"/>
            <a:chOff x="988368" y="0"/>
            <a:chExt cx="883000" cy="936104"/>
          </a:xfrm>
        </p:grpSpPr>
        <p:sp>
          <p:nvSpPr>
            <p:cNvPr id="10" name="矩形 7"/>
            <p:cNvSpPr/>
            <p:nvPr/>
          </p:nvSpPr>
          <p:spPr>
            <a:xfrm>
              <a:off x="988368" y="0"/>
              <a:ext cx="720080" cy="936104"/>
            </a:xfrm>
            <a:custGeom>
              <a:avLst/>
              <a:gdLst/>
              <a:ahLst/>
              <a:cxnLst/>
              <a:rect l="l" t="t" r="r" b="b"/>
              <a:pathLst>
                <a:path w="720080" h="936104">
                  <a:moveTo>
                    <a:pt x="0" y="0"/>
                  </a:moveTo>
                  <a:lnTo>
                    <a:pt x="720080" y="0"/>
                  </a:lnTo>
                  <a:lnTo>
                    <a:pt x="720080" y="576064"/>
                  </a:lnTo>
                  <a:cubicBezTo>
                    <a:pt x="720080" y="774909"/>
                    <a:pt x="558885" y="936104"/>
                    <a:pt x="360040" y="936104"/>
                  </a:cubicBezTo>
                  <a:cubicBezTo>
                    <a:pt x="161195" y="936104"/>
                    <a:pt x="0" y="774909"/>
                    <a:pt x="0" y="576064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11" name="文本框 8"/>
            <p:cNvSpPr txBox="1"/>
            <p:nvPr/>
          </p:nvSpPr>
          <p:spPr>
            <a:xfrm>
              <a:off x="988368" y="267495"/>
              <a:ext cx="883000" cy="339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>
                  <a:solidFill>
                    <a:schemeClr val="bg1"/>
                  </a:solidFill>
                </a:rPr>
                <a:t>LOGO</a:t>
              </a:r>
              <a:endParaRPr lang="zh-CN" altLang="en-US" sz="16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9048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16808" y="6340166"/>
            <a:ext cx="2673191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fld id="{10E20019-EA58-42AF-A2D2-B947AB4EB44C}" type="datetimeFigureOut">
              <a:rPr lang="zh-CN" altLang="en-US" smtClean="0"/>
              <a:t>2018-6-11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935533" y="6340166"/>
            <a:ext cx="4009786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90851" y="6340166"/>
            <a:ext cx="2673191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fld id="{2A08CF3C-19D8-4B6C-8053-4282D83563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760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56" y="456036"/>
            <a:ext cx="3831884" cy="1596126"/>
          </a:xfrm>
          <a:prstGeom prst="rect">
            <a:avLst/>
          </a:prstGeom>
        </p:spPr>
        <p:txBody>
          <a:bodyPr lIns="119792" tIns="59896" rIns="119792" bIns="59896" anchor="b"/>
          <a:lstStyle>
            <a:lvl1pPr>
              <a:defRPr sz="31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0910" y="984913"/>
            <a:ext cx="6014681" cy="4861216"/>
          </a:xfrm>
          <a:prstGeom prst="rect">
            <a:avLst/>
          </a:prstGeom>
        </p:spPr>
        <p:txBody>
          <a:bodyPr lIns="119792" tIns="59896" rIns="119792" bIns="59896"/>
          <a:lstStyle>
            <a:lvl1pPr>
              <a:defRPr sz="3100"/>
            </a:lvl1pPr>
            <a:lvl2pPr>
              <a:defRPr sz="28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356" y="2052163"/>
            <a:ext cx="3831884" cy="3801883"/>
          </a:xfrm>
          <a:prstGeom prst="rect">
            <a:avLst/>
          </a:prstGeom>
        </p:spPr>
        <p:txBody>
          <a:bodyPr lIns="119792" tIns="59896" rIns="119792" bIns="59896"/>
          <a:lstStyle>
            <a:lvl1pPr marL="0" indent="0">
              <a:buNone/>
              <a:defRPr sz="1600"/>
            </a:lvl1pPr>
            <a:lvl2pPr marL="449222" indent="0">
              <a:buNone/>
              <a:defRPr sz="1400"/>
            </a:lvl2pPr>
            <a:lvl3pPr marL="898444" indent="0">
              <a:buNone/>
              <a:defRPr sz="1300"/>
            </a:lvl3pPr>
            <a:lvl4pPr marL="1347665" indent="0">
              <a:buNone/>
              <a:defRPr sz="1000"/>
            </a:lvl4pPr>
            <a:lvl5pPr marL="1796886" indent="0">
              <a:buNone/>
              <a:defRPr sz="1000"/>
            </a:lvl5pPr>
            <a:lvl6pPr marL="2246109" indent="0">
              <a:buNone/>
              <a:defRPr sz="1000"/>
            </a:lvl6pPr>
            <a:lvl7pPr marL="2695330" indent="0">
              <a:buNone/>
              <a:defRPr sz="1000"/>
            </a:lvl7pPr>
            <a:lvl8pPr marL="3144553" indent="0">
              <a:buNone/>
              <a:defRPr sz="1000"/>
            </a:lvl8pPr>
            <a:lvl9pPr marL="3593775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16808" y="6340166"/>
            <a:ext cx="2673191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fld id="{10E20019-EA58-42AF-A2D2-B947AB4EB44C}" type="datetimeFigureOut">
              <a:rPr lang="zh-CN" altLang="en-US" smtClean="0"/>
              <a:t>2018-6-11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35533" y="6340166"/>
            <a:ext cx="4009786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90851" y="6340166"/>
            <a:ext cx="2673191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fld id="{2A08CF3C-19D8-4B6C-8053-4282D83563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197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56" y="456036"/>
            <a:ext cx="3831884" cy="1596126"/>
          </a:xfrm>
          <a:prstGeom prst="rect">
            <a:avLst/>
          </a:prstGeom>
        </p:spPr>
        <p:txBody>
          <a:bodyPr lIns="119792" tIns="59896" rIns="119792" bIns="59896" anchor="b"/>
          <a:lstStyle>
            <a:lvl1pPr>
              <a:defRPr sz="31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50910" y="984913"/>
            <a:ext cx="6014681" cy="4861216"/>
          </a:xfrm>
          <a:prstGeom prst="rect">
            <a:avLst/>
          </a:prstGeom>
        </p:spPr>
        <p:txBody>
          <a:bodyPr lIns="119792" tIns="59896" rIns="119792" bIns="59896" anchor="t"/>
          <a:lstStyle>
            <a:lvl1pPr marL="0" indent="0">
              <a:buNone/>
              <a:defRPr sz="3100"/>
            </a:lvl1pPr>
            <a:lvl2pPr marL="449222" indent="0">
              <a:buNone/>
              <a:defRPr sz="2800"/>
            </a:lvl2pPr>
            <a:lvl3pPr marL="898444" indent="0">
              <a:buNone/>
              <a:defRPr sz="2300"/>
            </a:lvl3pPr>
            <a:lvl4pPr marL="1347665" indent="0">
              <a:buNone/>
              <a:defRPr sz="2000"/>
            </a:lvl4pPr>
            <a:lvl5pPr marL="1796886" indent="0">
              <a:buNone/>
              <a:defRPr sz="2000"/>
            </a:lvl5pPr>
            <a:lvl6pPr marL="2246109" indent="0">
              <a:buNone/>
              <a:defRPr sz="2000"/>
            </a:lvl6pPr>
            <a:lvl7pPr marL="2695330" indent="0">
              <a:buNone/>
              <a:defRPr sz="2000"/>
            </a:lvl7pPr>
            <a:lvl8pPr marL="3144553" indent="0">
              <a:buNone/>
              <a:defRPr sz="2000"/>
            </a:lvl8pPr>
            <a:lvl9pPr marL="3593775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356" y="2052163"/>
            <a:ext cx="3831884" cy="3801883"/>
          </a:xfrm>
          <a:prstGeom prst="rect">
            <a:avLst/>
          </a:prstGeom>
        </p:spPr>
        <p:txBody>
          <a:bodyPr lIns="119792" tIns="59896" rIns="119792" bIns="59896"/>
          <a:lstStyle>
            <a:lvl1pPr marL="0" indent="0">
              <a:buNone/>
              <a:defRPr sz="1600"/>
            </a:lvl1pPr>
            <a:lvl2pPr marL="449222" indent="0">
              <a:buNone/>
              <a:defRPr sz="1400"/>
            </a:lvl2pPr>
            <a:lvl3pPr marL="898444" indent="0">
              <a:buNone/>
              <a:defRPr sz="1300"/>
            </a:lvl3pPr>
            <a:lvl4pPr marL="1347665" indent="0">
              <a:buNone/>
              <a:defRPr sz="1000"/>
            </a:lvl4pPr>
            <a:lvl5pPr marL="1796886" indent="0">
              <a:buNone/>
              <a:defRPr sz="1000"/>
            </a:lvl5pPr>
            <a:lvl6pPr marL="2246109" indent="0">
              <a:buNone/>
              <a:defRPr sz="1000"/>
            </a:lvl6pPr>
            <a:lvl7pPr marL="2695330" indent="0">
              <a:buNone/>
              <a:defRPr sz="1000"/>
            </a:lvl7pPr>
            <a:lvl8pPr marL="3144553" indent="0">
              <a:buNone/>
              <a:defRPr sz="1000"/>
            </a:lvl8pPr>
            <a:lvl9pPr marL="3593775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16808" y="6340166"/>
            <a:ext cx="2673191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fld id="{10E20019-EA58-42AF-A2D2-B947AB4EB44C}" type="datetimeFigureOut">
              <a:rPr lang="zh-CN" altLang="en-US" smtClean="0"/>
              <a:t>2018-6-11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35533" y="6340166"/>
            <a:ext cx="4009786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90851" y="6340166"/>
            <a:ext cx="2673191" cy="364195"/>
          </a:xfrm>
          <a:prstGeom prst="rect">
            <a:avLst/>
          </a:prstGeom>
        </p:spPr>
        <p:txBody>
          <a:bodyPr lIns="119792" tIns="59896" rIns="119792" bIns="59896"/>
          <a:lstStyle/>
          <a:p>
            <a:fld id="{2A08CF3C-19D8-4B6C-8053-4282D83563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424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8000">
              <a:schemeClr val="accent1">
                <a:lumMod val="5000"/>
                <a:lumOff val="95000"/>
              </a:schemeClr>
            </a:gs>
            <a:gs pos="85000">
              <a:schemeClr val="bg1">
                <a:lumMod val="85000"/>
              </a:schemeClr>
            </a:gs>
            <a:gs pos="100000">
              <a:schemeClr val="bg1">
                <a:lumMod val="75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0351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98444" rtl="0" eaLnBrk="1" latinLnBrk="0" hangingPunct="1">
        <a:lnSpc>
          <a:spcPct val="90000"/>
        </a:lnSpc>
        <a:spcBef>
          <a:spcPct val="0"/>
        </a:spcBef>
        <a:buNone/>
        <a:defRPr sz="4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611" indent="-224611" algn="l" defTabSz="898444" rtl="0" eaLnBrk="1" latinLnBrk="0" hangingPunct="1">
        <a:lnSpc>
          <a:spcPct val="90000"/>
        </a:lnSpc>
        <a:spcBef>
          <a:spcPts val="983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73833" indent="-224611" algn="l" defTabSz="898444" rtl="0" eaLnBrk="1" latinLnBrk="0" hangingPunct="1">
        <a:lnSpc>
          <a:spcPct val="90000"/>
        </a:lnSpc>
        <a:spcBef>
          <a:spcPts val="491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23053" indent="-224611" algn="l" defTabSz="898444" rtl="0" eaLnBrk="1" latinLnBrk="0" hangingPunct="1">
        <a:lnSpc>
          <a:spcPct val="90000"/>
        </a:lnSpc>
        <a:spcBef>
          <a:spcPts val="491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72276" indent="-224611" algn="l" defTabSz="898444" rtl="0" eaLnBrk="1" latinLnBrk="0" hangingPunct="1">
        <a:lnSpc>
          <a:spcPct val="90000"/>
        </a:lnSpc>
        <a:spcBef>
          <a:spcPts val="491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2021498" indent="-224611" algn="l" defTabSz="898444" rtl="0" eaLnBrk="1" latinLnBrk="0" hangingPunct="1">
        <a:lnSpc>
          <a:spcPct val="90000"/>
        </a:lnSpc>
        <a:spcBef>
          <a:spcPts val="491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470719" indent="-224611" algn="l" defTabSz="898444" rtl="0" eaLnBrk="1" latinLnBrk="0" hangingPunct="1">
        <a:lnSpc>
          <a:spcPct val="90000"/>
        </a:lnSpc>
        <a:spcBef>
          <a:spcPts val="491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19942" indent="-224611" algn="l" defTabSz="898444" rtl="0" eaLnBrk="1" latinLnBrk="0" hangingPunct="1">
        <a:lnSpc>
          <a:spcPct val="90000"/>
        </a:lnSpc>
        <a:spcBef>
          <a:spcPts val="491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369163" indent="-224611" algn="l" defTabSz="898444" rtl="0" eaLnBrk="1" latinLnBrk="0" hangingPunct="1">
        <a:lnSpc>
          <a:spcPct val="90000"/>
        </a:lnSpc>
        <a:spcBef>
          <a:spcPts val="491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18386" indent="-224611" algn="l" defTabSz="898444" rtl="0" eaLnBrk="1" latinLnBrk="0" hangingPunct="1">
        <a:lnSpc>
          <a:spcPct val="90000"/>
        </a:lnSpc>
        <a:spcBef>
          <a:spcPts val="491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844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49222" algn="l" defTabSz="89844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98444" algn="l" defTabSz="89844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47665" algn="l" defTabSz="89844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96886" algn="l" defTabSz="89844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46109" algn="l" defTabSz="89844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95330" algn="l" defTabSz="89844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144553" algn="l" defTabSz="89844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593775" algn="l" defTabSz="89844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&#34920;7.4.docx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&#20363;7.5.txt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&#20363;7.6.txt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&#20363;7.7.txt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&#20363;7.9.txt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2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7.7.1&#32534;&#20889;&#21508;&#25353;&#38062;&#30340;&#21151;&#33021;&#20195;&#30721;.txt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08" y="2751291"/>
            <a:ext cx="11880850" cy="1723600"/>
          </a:xfrm>
          <a:prstGeom prst="rect">
            <a:avLst/>
          </a:prstGeom>
          <a:solidFill>
            <a:srgbClr val="C30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781" tIns="59890" rIns="119781" bIns="59890"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498714" y="3307098"/>
            <a:ext cx="3971557" cy="630621"/>
          </a:xfrm>
          <a:prstGeom prst="rect">
            <a:avLst/>
          </a:prstGeom>
          <a:effectLst>
            <a:outerShdw blurRad="63500" dir="12600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60639" tIns="30321" rIns="60639" bIns="30321">
            <a:spAutoFit/>
          </a:bodyPr>
          <a:lstStyle/>
          <a:p>
            <a:r>
              <a:rPr lang="en-US" altLang="zh-CN" sz="3700" b="1" dirty="0" smtClean="0">
                <a:solidFill>
                  <a:schemeClr val="bg1"/>
                </a:solidFill>
                <a:latin typeface="Century Gothic"/>
              </a:rPr>
              <a:t>—</a:t>
            </a:r>
            <a:r>
              <a:rPr lang="zh-CN" altLang="zh-CN" sz="3600" b="1" dirty="0">
                <a:solidFill>
                  <a:schemeClr val="bg1"/>
                </a:solidFill>
              </a:rPr>
              <a:t>图形设计基础</a:t>
            </a:r>
          </a:p>
        </p:txBody>
      </p:sp>
      <p:sp>
        <p:nvSpPr>
          <p:cNvPr id="24" name="TextBox 62"/>
          <p:cNvSpPr txBox="1"/>
          <p:nvPr/>
        </p:nvSpPr>
        <p:spPr>
          <a:xfrm>
            <a:off x="8665485" y="19771"/>
            <a:ext cx="3157937" cy="380111"/>
          </a:xfrm>
          <a:prstGeom prst="rect">
            <a:avLst/>
          </a:prstGeom>
          <a:noFill/>
        </p:spPr>
        <p:txBody>
          <a:bodyPr wrap="square" lIns="119781" tIns="59890" rIns="119781" bIns="59890" rtlCol="0">
            <a:spAutoFit/>
          </a:bodyPr>
          <a:lstStyle/>
          <a:p>
            <a:r>
              <a:rPr lang="en-US" altLang="zh-CN" sz="1600" dirty="0">
                <a:ea typeface="创艺简老宋" pitchFamily="2" charset="-122"/>
              </a:rPr>
              <a:t>Visual Basic.NET</a:t>
            </a:r>
            <a:r>
              <a:rPr lang="zh-CN" altLang="zh-CN" sz="1600" dirty="0">
                <a:ea typeface="创艺简老宋" pitchFamily="2" charset="-122"/>
              </a:rPr>
              <a:t>实用教程（第</a:t>
            </a:r>
            <a:r>
              <a:rPr lang="en-US" altLang="zh-CN" sz="1600" dirty="0">
                <a:ea typeface="创艺简老宋" pitchFamily="2" charset="-122"/>
              </a:rPr>
              <a:t>3</a:t>
            </a:r>
            <a:r>
              <a:rPr lang="zh-CN" altLang="zh-CN" sz="1600" dirty="0">
                <a:ea typeface="创艺简老宋" pitchFamily="2" charset="-122"/>
              </a:rPr>
              <a:t>版）</a:t>
            </a:r>
          </a:p>
        </p:txBody>
      </p:sp>
      <p:sp>
        <p:nvSpPr>
          <p:cNvPr id="25" name="TextBox 63"/>
          <p:cNvSpPr txBox="1"/>
          <p:nvPr/>
        </p:nvSpPr>
        <p:spPr>
          <a:xfrm>
            <a:off x="9400385" y="5881185"/>
            <a:ext cx="2139773" cy="382560"/>
          </a:xfrm>
          <a:prstGeom prst="rect">
            <a:avLst/>
          </a:prstGeom>
          <a:noFill/>
        </p:spPr>
        <p:txBody>
          <a:bodyPr wrap="square" lIns="119781" tIns="59890" rIns="119781" bIns="59890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主编：郑阿奇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business freedom [高质量]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28603" y="146029"/>
            <a:ext cx="792056" cy="8107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98859" y="1107283"/>
            <a:ext cx="5446815" cy="742337"/>
          </a:xfrm>
          <a:prstGeom prst="rect">
            <a:avLst/>
          </a:prstGeom>
          <a:noFill/>
        </p:spPr>
        <p:txBody>
          <a:bodyPr wrap="square" lIns="95077" tIns="47539" rIns="95077" bIns="47539" rtlCol="0">
            <a:spAutoFit/>
          </a:bodyPr>
          <a:lstStyle/>
          <a:p>
            <a:r>
              <a:rPr lang="zh-CN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7</a:t>
            </a:r>
            <a:r>
              <a:rPr lang="zh-CN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章</a:t>
            </a:r>
            <a:r>
              <a:rPr lang="en-US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  </a:t>
            </a:r>
            <a:r>
              <a:rPr lang="zh-CN" altLang="zh-CN" sz="4200" dirty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图形图像应用</a:t>
            </a:r>
          </a:p>
        </p:txBody>
      </p:sp>
    </p:spTree>
    <p:extLst>
      <p:ext uri="{BB962C8B-B14F-4D97-AF65-F5344CB8AC3E}">
        <p14:creationId xmlns:p14="http://schemas.microsoft.com/office/powerpoint/2010/main" val="167205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35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65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5" grpId="0" animBg="1"/>
      <p:bldP spid="22" grpId="0"/>
      <p:bldP spid="24" grpId="0"/>
      <p:bldP spid="2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9" y="109260"/>
            <a:ext cx="2153404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zh-CN" dirty="0"/>
              <a:t>．建立画笔</a:t>
            </a:r>
          </a:p>
        </p:txBody>
      </p:sp>
      <p:sp>
        <p:nvSpPr>
          <p:cNvPr id="3" name="矩形 2"/>
          <p:cNvSpPr/>
          <p:nvPr/>
        </p:nvSpPr>
        <p:spPr>
          <a:xfrm>
            <a:off x="1247738" y="910760"/>
            <a:ext cx="7162615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VB.NET</a:t>
            </a:r>
            <a:r>
              <a:rPr lang="zh-CN" altLang="zh-CN" dirty="0"/>
              <a:t>中，画笔是“</a:t>
            </a:r>
            <a:r>
              <a:rPr lang="en-US" altLang="zh-CN" dirty="0"/>
              <a:t>Pen</a:t>
            </a:r>
            <a:r>
              <a:rPr lang="zh-CN" altLang="zh-CN" dirty="0"/>
              <a:t>”类的一个实例，创建一个画笔的语法格式如下：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1367234" y="1264703"/>
            <a:ext cx="8414719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Dim</a:t>
            </a:r>
            <a:r>
              <a:rPr lang="zh-CN" altLang="zh-CN" dirty="0"/>
              <a:t>画笔对象名</a:t>
            </a:r>
            <a:r>
              <a:rPr lang="en-US" altLang="zh-CN" dirty="0"/>
              <a:t>As New Pen(</a:t>
            </a:r>
            <a:r>
              <a:rPr lang="zh-CN" altLang="zh-CN" dirty="0"/>
              <a:t>颜色</a:t>
            </a:r>
            <a:r>
              <a:rPr lang="en-US" altLang="zh-CN" dirty="0"/>
              <a:t>, </a:t>
            </a:r>
            <a:r>
              <a:rPr lang="zh-CN" altLang="zh-CN" dirty="0"/>
              <a:t>宽度</a:t>
            </a:r>
            <a:r>
              <a:rPr lang="en-US" altLang="zh-CN" dirty="0"/>
              <a:t>)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1247738" y="1685083"/>
            <a:ext cx="956557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其中：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）画笔对象名，要创建的画笔对象名，可以是合法的</a:t>
            </a:r>
            <a:r>
              <a:rPr lang="en-US" altLang="zh-CN" dirty="0"/>
              <a:t>VB.NET</a:t>
            </a:r>
            <a:r>
              <a:rPr lang="zh-CN" altLang="zh-CN" dirty="0"/>
              <a:t>变量名。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）颜色，用来定义画笔的颜色，通过一个</a:t>
            </a:r>
            <a:r>
              <a:rPr lang="en-US" altLang="zh-CN" dirty="0"/>
              <a:t>Color</a:t>
            </a:r>
            <a:r>
              <a:rPr lang="zh-CN" altLang="zh-CN" dirty="0"/>
              <a:t>结构指定。表</a:t>
            </a:r>
            <a:r>
              <a:rPr lang="en-US" altLang="zh-CN" dirty="0"/>
              <a:t>7.2</a:t>
            </a:r>
            <a:r>
              <a:rPr lang="zh-CN" altLang="zh-CN" dirty="0"/>
              <a:t>列出了系统提供的部分颜色值。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）宽度，是一个</a:t>
            </a:r>
            <a:r>
              <a:rPr lang="en-US" altLang="zh-CN" dirty="0"/>
              <a:t>Single</a:t>
            </a:r>
            <a:r>
              <a:rPr lang="zh-CN" altLang="zh-CN" dirty="0"/>
              <a:t>类型的值，单位是像素，指定画笔的宽度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039858"/>
              </p:ext>
            </p:extLst>
          </p:nvPr>
        </p:nvGraphicFramePr>
        <p:xfrm>
          <a:off x="2512797" y="2930182"/>
          <a:ext cx="5897556" cy="3438720"/>
        </p:xfrm>
        <a:graphic>
          <a:graphicData uri="http://schemas.openxmlformats.org/drawingml/2006/table">
            <a:tbl>
              <a:tblPr firstRow="1" bandRow="1" bandCol="1"/>
              <a:tblGrid>
                <a:gridCol w="2948778"/>
                <a:gridCol w="2948778"/>
              </a:tblGrid>
              <a:tr h="229248"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成员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颜色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</a:tr>
              <a:tr h="229248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Aqua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浅绿色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9248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Bisque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橘黄色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9248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Black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黑色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9248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Blue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蓝色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9248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Brown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棕色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9248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Cyan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青色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9248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Purple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紫色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9248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Gold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金黄色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9248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Grey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灰色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9248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Green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绿色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9248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Red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红色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9248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Pink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粉红色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9248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White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白色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9248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Yellow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黄色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028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307805" y="1435395"/>
            <a:ext cx="8697432" cy="30888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9"/>
          <p:cNvSpPr txBox="1"/>
          <p:nvPr/>
        </p:nvSpPr>
        <p:spPr>
          <a:xfrm>
            <a:off x="621889" y="109260"/>
            <a:ext cx="2153404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zh-CN" dirty="0"/>
              <a:t>．建立画笔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0605" y="935665"/>
            <a:ext cx="952677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>
              <a:lnSpc>
                <a:spcPct val="150000"/>
              </a:lnSpc>
            </a:pPr>
            <a:r>
              <a:rPr lang="zh-CN" altLang="zh-CN" dirty="0"/>
              <a:t>例如，定义一个名为</a:t>
            </a:r>
            <a:r>
              <a:rPr lang="en-US" altLang="zh-CN" dirty="0" err="1"/>
              <a:t>BluePen</a:t>
            </a:r>
            <a:r>
              <a:rPr lang="zh-CN" altLang="zh-CN" dirty="0"/>
              <a:t>的画笔，颜色为蓝色，宽度为</a:t>
            </a:r>
            <a:r>
              <a:rPr lang="en-US" altLang="zh-CN" dirty="0"/>
              <a:t>3</a:t>
            </a:r>
            <a:r>
              <a:rPr lang="zh-CN" altLang="zh-CN" dirty="0"/>
              <a:t>个像素，代码如下：</a:t>
            </a:r>
          </a:p>
          <a:p>
            <a:pPr indent="446088">
              <a:lnSpc>
                <a:spcPct val="150000"/>
              </a:lnSpc>
            </a:pPr>
            <a:r>
              <a:rPr lang="en-US" altLang="zh-CN" dirty="0" smtClean="0"/>
              <a:t>  Dim  </a:t>
            </a:r>
            <a:r>
              <a:rPr lang="en-US" altLang="zh-CN" dirty="0" err="1"/>
              <a:t>BluePen</a:t>
            </a:r>
            <a:r>
              <a:rPr lang="en-US" altLang="zh-CN" dirty="0"/>
              <a:t>  As  New  Pen (</a:t>
            </a:r>
            <a:r>
              <a:rPr lang="en-US" altLang="zh-CN" dirty="0" err="1"/>
              <a:t>Color.Blue</a:t>
            </a:r>
            <a:r>
              <a:rPr lang="en-US" altLang="zh-CN" dirty="0"/>
              <a:t>, 3)</a:t>
            </a:r>
            <a:endParaRPr lang="zh-CN" altLang="zh-CN" dirty="0"/>
          </a:p>
          <a:p>
            <a:pPr indent="446088">
              <a:lnSpc>
                <a:spcPct val="150000"/>
              </a:lnSpc>
            </a:pPr>
            <a:r>
              <a:rPr lang="zh-CN" altLang="zh-CN" dirty="0"/>
              <a:t>在上面的语句中，颜色通过</a:t>
            </a:r>
            <a:r>
              <a:rPr lang="en-US" altLang="zh-CN" dirty="0"/>
              <a:t>Color</a:t>
            </a:r>
            <a:r>
              <a:rPr lang="zh-CN" altLang="zh-CN" dirty="0"/>
              <a:t>结构的成员来指定，格式为“</a:t>
            </a:r>
            <a:r>
              <a:rPr lang="en-US" altLang="zh-CN" dirty="0"/>
              <a:t>Color.</a:t>
            </a:r>
            <a:r>
              <a:rPr lang="zh-CN" altLang="zh-CN" dirty="0"/>
              <a:t>成员名”，本例中为“</a:t>
            </a:r>
            <a:r>
              <a:rPr lang="en-US" altLang="zh-CN" dirty="0" err="1"/>
              <a:t>Color.Blue</a:t>
            </a:r>
            <a:r>
              <a:rPr lang="zh-CN" altLang="zh-CN" dirty="0"/>
              <a:t>”。若要使用其他颜色，可参考表</a:t>
            </a:r>
            <a:r>
              <a:rPr lang="en-US" altLang="zh-CN" dirty="0"/>
              <a:t>7.2</a:t>
            </a:r>
            <a:r>
              <a:rPr lang="zh-CN" altLang="zh-CN" dirty="0"/>
              <a:t>及其他相关帮助以获得更多颜色成员值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51920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9" y="109260"/>
            <a:ext cx="2153404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zh-CN" dirty="0"/>
              <a:t>．删除画笔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9340" y="988828"/>
            <a:ext cx="96012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当使用完画笔后，可以通过画笔的</a:t>
            </a:r>
            <a:r>
              <a:rPr lang="en-US" altLang="zh-CN" dirty="0"/>
              <a:t>Dispose</a:t>
            </a:r>
            <a:r>
              <a:rPr lang="zh-CN" altLang="zh-CN" dirty="0"/>
              <a:t>方法来删除画笔，释放画笔对象所占用的全部资源。删除一个画笔的语法格式如下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397634" y="1617656"/>
            <a:ext cx="8277994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zh-CN" dirty="0"/>
              <a:t>画笔对象名</a:t>
            </a:r>
            <a:r>
              <a:rPr lang="en-US" altLang="zh-CN" dirty="0"/>
              <a:t>.Dispose()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1397634" y="2104820"/>
            <a:ext cx="4394601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例如，删除名为</a:t>
            </a:r>
            <a:r>
              <a:rPr lang="en-US" altLang="zh-CN" dirty="0" err="1"/>
              <a:t>BluePen</a:t>
            </a:r>
            <a:r>
              <a:rPr lang="zh-CN" altLang="zh-CN" dirty="0"/>
              <a:t>的画笔，代码如下：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397634" y="2562020"/>
            <a:ext cx="8277994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 err="1"/>
              <a:t>BluePen.Dispose</a:t>
            </a:r>
            <a:r>
              <a:rPr lang="en-US" altLang="zh-CN" dirty="0"/>
              <a:t>()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2369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2643114">
            <a:off x="3529134" y="2432691"/>
            <a:ext cx="1362721" cy="1447759"/>
            <a:chOff x="4819176" y="1662676"/>
            <a:chExt cx="2993523" cy="2989680"/>
          </a:xfrm>
        </p:grpSpPr>
        <p:grpSp>
          <p:nvGrpSpPr>
            <p:cNvPr id="5" name="组合 4"/>
            <p:cNvGrpSpPr/>
            <p:nvPr/>
          </p:nvGrpSpPr>
          <p:grpSpPr>
            <a:xfrm>
              <a:off x="4819176" y="1662676"/>
              <a:ext cx="2993523" cy="2989680"/>
              <a:chOff x="304800" y="673100"/>
              <a:chExt cx="4147845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矩形 6"/>
              <p:cNvSpPr>
                <a:spLocks/>
              </p:cNvSpPr>
              <p:nvPr/>
            </p:nvSpPr>
            <p:spPr>
              <a:xfrm>
                <a:off x="304800" y="673100"/>
                <a:ext cx="4147845" cy="4000500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99069" y="760412"/>
                <a:ext cx="3959307" cy="3825874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5038399" y="1880357"/>
              <a:ext cx="2555077" cy="255431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857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Palatino Linotype"/>
                <a:ea typeface="宋体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675646" y="2650031"/>
            <a:ext cx="1069702" cy="1059378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/>
          <a:p>
            <a:r>
              <a:rPr lang="en-US" altLang="zh-CN" sz="59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02</a:t>
            </a:r>
            <a:endParaRPr lang="zh-CN" altLang="en-US" sz="5900" b="1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78222" y="2692563"/>
            <a:ext cx="1779919" cy="490294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4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 smtClean="0"/>
              <a:t>绘</a:t>
            </a:r>
            <a:r>
              <a:rPr lang="en-US" altLang="zh-CN" dirty="0" smtClean="0"/>
              <a:t> </a:t>
            </a:r>
            <a:r>
              <a:rPr lang="zh-CN" altLang="zh-CN" dirty="0" smtClean="0"/>
              <a:t>图</a:t>
            </a:r>
            <a:r>
              <a:rPr lang="en-US" altLang="zh-CN" dirty="0" smtClean="0"/>
              <a:t> </a:t>
            </a:r>
            <a:r>
              <a:rPr lang="zh-CN" altLang="zh-CN" dirty="0" smtClean="0"/>
              <a:t>方</a:t>
            </a:r>
            <a:r>
              <a:rPr lang="en-US" altLang="zh-CN" dirty="0" smtClean="0"/>
              <a:t> </a:t>
            </a:r>
            <a:r>
              <a:rPr lang="zh-CN" altLang="zh-CN" dirty="0" smtClean="0"/>
              <a:t>法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305465" y="3195254"/>
            <a:ext cx="1999102" cy="0"/>
          </a:xfrm>
          <a:prstGeom prst="line">
            <a:avLst/>
          </a:prstGeom>
          <a:ln>
            <a:solidFill>
              <a:srgbClr val="AE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H_Others_1"/>
          <p:cNvSpPr txBox="1"/>
          <p:nvPr/>
        </p:nvSpPr>
        <p:spPr>
          <a:xfrm>
            <a:off x="4542567" y="1414219"/>
            <a:ext cx="2868858" cy="505683"/>
          </a:xfrm>
          <a:prstGeom prst="rect">
            <a:avLst/>
          </a:prstGeom>
          <a:noFill/>
        </p:spPr>
        <p:txBody>
          <a:bodyPr wrap="square" lIns="119792" tIns="59896" rIns="119792" bIns="59896">
            <a:spAutoFit/>
          </a:bodyPr>
          <a:lstStyle/>
          <a:p>
            <a:pPr algn="ctr">
              <a:defRPr/>
            </a:pPr>
            <a:r>
              <a:rPr lang="en-US" altLang="zh-CN" sz="2500" spc="394" dirty="0">
                <a:solidFill>
                  <a:srgbClr val="C4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Contents</a:t>
            </a:r>
            <a:endParaRPr lang="zh-CN" altLang="en-US" sz="2500" spc="394" dirty="0">
              <a:solidFill>
                <a:srgbClr val="C4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19" name="MH_Others_2"/>
          <p:cNvSpPr txBox="1">
            <a:spLocks noChangeArrowheads="1"/>
          </p:cNvSpPr>
          <p:nvPr/>
        </p:nvSpPr>
        <p:spPr bwMode="auto">
          <a:xfrm>
            <a:off x="4146923" y="439097"/>
            <a:ext cx="3612710" cy="87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9792" tIns="59896" rIns="119792" bIns="59896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5300">
                <a:solidFill>
                  <a:srgbClr val="AE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目录</a:t>
            </a:r>
            <a:endParaRPr lang="zh-CN" altLang="en-US" sz="5300" dirty="0">
              <a:solidFill>
                <a:srgbClr val="AE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12374" y="1687966"/>
            <a:ext cx="4931791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962675" y="1687966"/>
            <a:ext cx="4923128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head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占位符 5"/>
          <p:cNvSpPr txBox="1">
            <a:spLocks/>
          </p:cNvSpPr>
          <p:nvPr/>
        </p:nvSpPr>
        <p:spPr>
          <a:xfrm>
            <a:off x="5310811" y="3350687"/>
            <a:ext cx="1993756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zh-CN" dirty="0">
                <a:solidFill>
                  <a:schemeClr val="tx1"/>
                </a:solidFill>
              </a:rPr>
              <a:t>．用</a:t>
            </a:r>
            <a:r>
              <a:rPr lang="en-US" altLang="zh-CN" dirty="0">
                <a:solidFill>
                  <a:schemeClr val="tx1"/>
                </a:solidFill>
              </a:rPr>
              <a:t>Paint</a:t>
            </a:r>
            <a:r>
              <a:rPr lang="zh-CN" altLang="zh-CN" dirty="0">
                <a:solidFill>
                  <a:schemeClr val="tx1"/>
                </a:solidFill>
              </a:rPr>
              <a:t>方法</a:t>
            </a:r>
          </a:p>
        </p:txBody>
      </p:sp>
      <p:sp>
        <p:nvSpPr>
          <p:cNvPr id="16" name="文本占位符 5"/>
          <p:cNvSpPr txBox="1">
            <a:spLocks/>
          </p:cNvSpPr>
          <p:nvPr/>
        </p:nvSpPr>
        <p:spPr>
          <a:xfrm>
            <a:off x="5310811" y="3773943"/>
            <a:ext cx="1993756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zh-CN" dirty="0">
                <a:solidFill>
                  <a:schemeClr val="tx1"/>
                </a:solidFill>
              </a:rPr>
              <a:t>．</a:t>
            </a:r>
            <a:r>
              <a:rPr lang="en-US" altLang="zh-CN" dirty="0" err="1">
                <a:solidFill>
                  <a:schemeClr val="tx1"/>
                </a:solidFill>
              </a:rPr>
              <a:t>CreateGraphics</a:t>
            </a:r>
            <a:r>
              <a:rPr lang="zh-CN" altLang="zh-CN" dirty="0">
                <a:solidFill>
                  <a:schemeClr val="tx1"/>
                </a:solidFill>
              </a:rPr>
              <a:t>方法</a:t>
            </a:r>
          </a:p>
        </p:txBody>
      </p:sp>
      <p:sp>
        <p:nvSpPr>
          <p:cNvPr id="17" name="文本占位符 5"/>
          <p:cNvSpPr txBox="1">
            <a:spLocks/>
          </p:cNvSpPr>
          <p:nvPr/>
        </p:nvSpPr>
        <p:spPr>
          <a:xfrm>
            <a:off x="5310811" y="4199286"/>
            <a:ext cx="1993756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3</a:t>
            </a:r>
            <a:r>
              <a:rPr lang="zh-CN" altLang="zh-CN" dirty="0">
                <a:solidFill>
                  <a:schemeClr val="tx1"/>
                </a:solidFill>
              </a:rPr>
              <a:t>．清屏</a:t>
            </a:r>
          </a:p>
        </p:txBody>
      </p:sp>
    </p:spTree>
    <p:extLst>
      <p:ext uri="{BB962C8B-B14F-4D97-AF65-F5344CB8AC3E}">
        <p14:creationId xmlns:p14="http://schemas.microsoft.com/office/powerpoint/2010/main" val="309471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/>
      <p:bldP spid="19" grpId="0"/>
      <p:bldP spid="15" grpId="0" animBg="1"/>
      <p:bldP spid="16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590" y="147261"/>
            <a:ext cx="10623150" cy="460786"/>
            <a:chOff x="138112" y="147638"/>
            <a:chExt cx="10901363" cy="461962"/>
          </a:xfrm>
        </p:grpSpPr>
        <p:sp>
          <p:nvSpPr>
            <p:cNvPr id="5" name="Freeform 5"/>
            <p:cNvSpPr>
              <a:spLocks noEditPoints="1"/>
            </p:cNvSpPr>
            <p:nvPr/>
          </p:nvSpPr>
          <p:spPr bwMode="auto">
            <a:xfrm>
              <a:off x="138112" y="147638"/>
              <a:ext cx="354093" cy="461962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solidFill>
                <a:srgbClr val="C40001"/>
              </a:solidFill>
            </a:ln>
          </p:spPr>
          <p:txBody>
            <a:bodyPr/>
            <a:lstStyle/>
            <a:p>
              <a:pPr>
                <a:defRPr/>
              </a:pPr>
              <a:endParaRPr lang="zh-CN" altLang="en-US" sz="1400">
                <a:solidFill>
                  <a:schemeClr val="bg1"/>
                </a:solidFill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482680" y="600075"/>
              <a:ext cx="10556795" cy="0"/>
            </a:xfrm>
            <a:prstGeom prst="line">
              <a:avLst/>
            </a:prstGeom>
            <a:ln w="28575">
              <a:solidFill>
                <a:srgbClr val="C4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10972849" y="0"/>
            <a:ext cx="860465" cy="933721"/>
            <a:chOff x="988368" y="0"/>
            <a:chExt cx="883000" cy="936104"/>
          </a:xfrm>
        </p:grpSpPr>
        <p:sp>
          <p:nvSpPr>
            <p:cNvPr id="8" name="矩形 7"/>
            <p:cNvSpPr/>
            <p:nvPr/>
          </p:nvSpPr>
          <p:spPr>
            <a:xfrm>
              <a:off x="988368" y="0"/>
              <a:ext cx="720080" cy="936104"/>
            </a:xfrm>
            <a:custGeom>
              <a:avLst/>
              <a:gdLst/>
              <a:ahLst/>
              <a:cxnLst/>
              <a:rect l="l" t="t" r="r" b="b"/>
              <a:pathLst>
                <a:path w="720080" h="936104">
                  <a:moveTo>
                    <a:pt x="0" y="0"/>
                  </a:moveTo>
                  <a:lnTo>
                    <a:pt x="720080" y="0"/>
                  </a:lnTo>
                  <a:lnTo>
                    <a:pt x="720080" y="576064"/>
                  </a:lnTo>
                  <a:cubicBezTo>
                    <a:pt x="720080" y="774909"/>
                    <a:pt x="558885" y="936104"/>
                    <a:pt x="360040" y="936104"/>
                  </a:cubicBezTo>
                  <a:cubicBezTo>
                    <a:pt x="161195" y="936104"/>
                    <a:pt x="0" y="774909"/>
                    <a:pt x="0" y="576064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88368" y="267495"/>
              <a:ext cx="883000" cy="339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>
                  <a:solidFill>
                    <a:schemeClr val="bg1"/>
                  </a:solidFill>
                </a:rPr>
                <a:t>LOGO</a:t>
              </a:r>
              <a:endParaRPr lang="zh-CN" altLang="en-US" sz="1600" b="1">
                <a:solidFill>
                  <a:schemeClr val="bg1"/>
                </a:solidFill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621888" y="109261"/>
            <a:ext cx="2727367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zh-CN" dirty="0"/>
              <a:t>．用</a:t>
            </a:r>
            <a:r>
              <a:rPr lang="en-US" altLang="zh-CN" dirty="0"/>
              <a:t>Paint</a:t>
            </a:r>
            <a:r>
              <a:rPr lang="zh-CN" altLang="zh-CN" dirty="0"/>
              <a:t>方法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29340" y="933721"/>
            <a:ext cx="963309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en-US" altLang="zh-CN" dirty="0"/>
              <a:t>VB.NET</a:t>
            </a:r>
            <a:r>
              <a:rPr lang="zh-CN" altLang="zh-CN" dirty="0"/>
              <a:t>中各控件（包括窗体控件）对象都有一个</a:t>
            </a:r>
            <a:r>
              <a:rPr lang="en-US" altLang="zh-CN" dirty="0"/>
              <a:t>Paint</a:t>
            </a:r>
            <a:r>
              <a:rPr lang="zh-CN" altLang="zh-CN" dirty="0"/>
              <a:t>方法，它是从所有控件（包括窗体）的基类</a:t>
            </a:r>
            <a:r>
              <a:rPr lang="en-US" altLang="zh-CN" dirty="0"/>
              <a:t>Control</a:t>
            </a:r>
            <a:r>
              <a:rPr lang="zh-CN" altLang="zh-CN" dirty="0"/>
              <a:t>中继承的一个方法，由</a:t>
            </a:r>
            <a:r>
              <a:rPr lang="en-US" altLang="zh-CN" dirty="0"/>
              <a:t>Paint</a:t>
            </a:r>
            <a:r>
              <a:rPr lang="zh-CN" altLang="zh-CN" dirty="0"/>
              <a:t>事件触发调用。在</a:t>
            </a:r>
            <a:r>
              <a:rPr lang="en-US" altLang="zh-CN" dirty="0"/>
              <a:t>Control</a:t>
            </a:r>
            <a:r>
              <a:rPr lang="zh-CN" altLang="zh-CN" dirty="0"/>
              <a:t>类中，</a:t>
            </a:r>
            <a:r>
              <a:rPr lang="en-US" altLang="zh-CN" dirty="0"/>
              <a:t>Paint</a:t>
            </a:r>
            <a:r>
              <a:rPr lang="zh-CN" altLang="zh-CN" dirty="0"/>
              <a:t>方法被声明为虚方法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3" name="圆角矩形 2"/>
          <p:cNvSpPr/>
          <p:nvPr/>
        </p:nvSpPr>
        <p:spPr>
          <a:xfrm>
            <a:off x="1375329" y="1676304"/>
            <a:ext cx="8395992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 err="1"/>
              <a:t>OverRidable</a:t>
            </a:r>
            <a:r>
              <a:rPr lang="en-US" altLang="zh-CN" dirty="0"/>
              <a:t> Protected Sub Paint(e As </a:t>
            </a:r>
            <a:r>
              <a:rPr lang="en-US" altLang="zh-CN" dirty="0" err="1"/>
              <a:t>System.Windows.PaintEventArgs</a:t>
            </a:r>
            <a:r>
              <a:rPr lang="en-US" altLang="zh-CN" dirty="0"/>
              <a:t>)</a:t>
            </a:r>
            <a:endParaRPr lang="zh-CN" altLang="zh-CN" dirty="0"/>
          </a:p>
        </p:txBody>
      </p:sp>
      <p:sp>
        <p:nvSpPr>
          <p:cNvPr id="11" name="TextBox 10"/>
          <p:cNvSpPr txBox="1"/>
          <p:nvPr/>
        </p:nvSpPr>
        <p:spPr>
          <a:xfrm>
            <a:off x="829340" y="2158409"/>
            <a:ext cx="9505507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在</a:t>
            </a:r>
            <a:r>
              <a:rPr lang="en-US" altLang="zh-CN" dirty="0"/>
              <a:t>Paint</a:t>
            </a:r>
            <a:r>
              <a:rPr lang="zh-CN" altLang="zh-CN" dirty="0"/>
              <a:t>方法中，参数</a:t>
            </a:r>
            <a:r>
              <a:rPr lang="en-US" altLang="zh-CN" dirty="0"/>
              <a:t>e</a:t>
            </a:r>
            <a:r>
              <a:rPr lang="zh-CN" altLang="zh-CN" dirty="0"/>
              <a:t>的类型是</a:t>
            </a:r>
            <a:r>
              <a:rPr lang="en-US" altLang="zh-CN" dirty="0" err="1"/>
              <a:t>PaintEventArgs</a:t>
            </a:r>
            <a:r>
              <a:rPr lang="zh-CN" altLang="zh-CN" dirty="0"/>
              <a:t>类，它包含一个</a:t>
            </a:r>
            <a:r>
              <a:rPr lang="en-US" altLang="zh-CN" dirty="0"/>
              <a:t>Graphics</a:t>
            </a:r>
            <a:r>
              <a:rPr lang="zh-CN" altLang="zh-CN" dirty="0"/>
              <a:t>属性，用来传递绘图的</a:t>
            </a:r>
            <a:r>
              <a:rPr lang="en-US" altLang="zh-CN" dirty="0"/>
              <a:t>Graphics</a:t>
            </a:r>
            <a:r>
              <a:rPr lang="zh-CN" altLang="zh-CN" dirty="0"/>
              <a:t>对象，该属性是只读的。可以重写控件的</a:t>
            </a:r>
            <a:r>
              <a:rPr lang="en-US" altLang="zh-CN" dirty="0"/>
              <a:t>Paint</a:t>
            </a:r>
            <a:r>
              <a:rPr lang="zh-CN" altLang="zh-CN" dirty="0"/>
              <a:t>方法，利用该</a:t>
            </a:r>
            <a:r>
              <a:rPr lang="en-US" altLang="zh-CN" dirty="0"/>
              <a:t>Graphics</a:t>
            </a:r>
            <a:r>
              <a:rPr lang="zh-CN" altLang="zh-CN" dirty="0"/>
              <a:t>对象，在该控件上绘图。示例如下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12" name="TextBox 11"/>
          <p:cNvSpPr txBox="1"/>
          <p:nvPr/>
        </p:nvSpPr>
        <p:spPr>
          <a:xfrm>
            <a:off x="1384097" y="3064477"/>
            <a:ext cx="8395992" cy="1549360"/>
          </a:xfrm>
          <a:prstGeom prst="roundRect">
            <a:avLst>
              <a:gd name="adj" fmla="val 7746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Overridable</a:t>
            </a:r>
            <a:r>
              <a:rPr lang="en-US" altLang="zh-CN" dirty="0"/>
              <a:t> Protected Sub Button1_Paint(</a:t>
            </a:r>
            <a:r>
              <a:rPr lang="en-US" altLang="zh-CN" dirty="0" err="1"/>
              <a:t>ByVal</a:t>
            </a:r>
            <a:r>
              <a:rPr lang="en-US" altLang="zh-CN" dirty="0"/>
              <a:t> sender As Object,</a:t>
            </a:r>
            <a:endParaRPr lang="zh-CN" altLang="zh-CN" dirty="0"/>
          </a:p>
          <a:p>
            <a:r>
              <a:rPr lang="en-US" altLang="zh-CN" dirty="0"/>
              <a:t>		</a:t>
            </a:r>
            <a:r>
              <a:rPr lang="en-US" altLang="zh-CN" dirty="0" err="1" smtClean="0"/>
              <a:t>ByVal</a:t>
            </a:r>
            <a:r>
              <a:rPr lang="en-US" altLang="zh-CN" dirty="0" smtClean="0"/>
              <a:t> </a:t>
            </a:r>
            <a:r>
              <a:rPr lang="en-US" altLang="zh-CN" dirty="0"/>
              <a:t>e As </a:t>
            </a:r>
            <a:r>
              <a:rPr lang="en-US" altLang="zh-CN" dirty="0" err="1"/>
              <a:t>System.Windows</a:t>
            </a:r>
            <a:r>
              <a:rPr lang="en-US" altLang="zh-CN" dirty="0"/>
              <a:t>. </a:t>
            </a:r>
            <a:r>
              <a:rPr lang="en-US" altLang="zh-CN" dirty="0" err="1"/>
              <a:t>PaintEventArgs</a:t>
            </a:r>
            <a:r>
              <a:rPr lang="en-US" altLang="zh-CN" dirty="0"/>
              <a:t>)Handles Button1.Paint</a:t>
            </a:r>
            <a:endParaRPr lang="zh-CN" altLang="zh-CN" dirty="0"/>
          </a:p>
          <a:p>
            <a:r>
              <a:rPr lang="en-US" altLang="zh-CN" dirty="0"/>
              <a:t>    Dim  </a:t>
            </a:r>
            <a:r>
              <a:rPr lang="en-US" altLang="zh-CN" dirty="0" err="1"/>
              <a:t>BluePen</a:t>
            </a:r>
            <a:r>
              <a:rPr lang="en-US" altLang="zh-CN" dirty="0"/>
              <a:t>  As  New  Pen(</a:t>
            </a:r>
            <a:r>
              <a:rPr lang="en-US" altLang="zh-CN" dirty="0" err="1"/>
              <a:t>Color.Blue</a:t>
            </a:r>
            <a:r>
              <a:rPr lang="en-US" altLang="zh-CN" dirty="0"/>
              <a:t>, 3)	</a:t>
            </a:r>
            <a:r>
              <a:rPr lang="en-US" altLang="zh-CN" dirty="0" smtClean="0"/>
              <a:t>' </a:t>
            </a:r>
            <a:r>
              <a:rPr lang="zh-CN" altLang="zh-CN" dirty="0"/>
              <a:t>定义一个蓝色画笔 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e.Graphics.DrawLine</a:t>
            </a:r>
            <a:r>
              <a:rPr lang="en-US" altLang="zh-CN" dirty="0"/>
              <a:t>(</a:t>
            </a:r>
            <a:r>
              <a:rPr lang="en-US" altLang="zh-CN" dirty="0" err="1"/>
              <a:t>BluePen</a:t>
            </a:r>
            <a:r>
              <a:rPr lang="en-US" altLang="zh-CN" dirty="0"/>
              <a:t>, 1,1,20,20)	</a:t>
            </a:r>
            <a:r>
              <a:rPr lang="en-US" altLang="zh-CN" dirty="0" smtClean="0"/>
              <a:t>' </a:t>
            </a:r>
            <a:r>
              <a:rPr lang="zh-CN" altLang="zh-CN" dirty="0"/>
              <a:t>画一根线</a:t>
            </a:r>
          </a:p>
          <a:p>
            <a:r>
              <a:rPr lang="en-US" altLang="zh-CN" dirty="0"/>
              <a:t>End </a:t>
            </a:r>
            <a:r>
              <a:rPr lang="en-US" altLang="zh-CN" dirty="0" smtClean="0"/>
              <a:t>Sub</a:t>
            </a:r>
            <a:endParaRPr lang="zh-CN" altLang="zh-CN" dirty="0"/>
          </a:p>
        </p:txBody>
      </p:sp>
      <p:sp>
        <p:nvSpPr>
          <p:cNvPr id="13" name="矩形 12"/>
          <p:cNvSpPr/>
          <p:nvPr/>
        </p:nvSpPr>
        <p:spPr>
          <a:xfrm>
            <a:off x="829340" y="4713998"/>
            <a:ext cx="9356651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6088"/>
            <a:r>
              <a:rPr lang="zh-CN" altLang="zh-CN" dirty="0"/>
              <a:t>在上面的例子中，重写了</a:t>
            </a:r>
            <a:r>
              <a:rPr lang="en-US" altLang="zh-CN" dirty="0"/>
              <a:t>Button1</a:t>
            </a:r>
            <a:r>
              <a:rPr lang="zh-CN" altLang="zh-CN" dirty="0"/>
              <a:t>按钮的</a:t>
            </a:r>
            <a:r>
              <a:rPr lang="en-US" altLang="zh-CN" dirty="0"/>
              <a:t>Paint</a:t>
            </a:r>
            <a:r>
              <a:rPr lang="zh-CN" altLang="zh-CN" dirty="0"/>
              <a:t>方法。当程序运行时，</a:t>
            </a:r>
            <a:r>
              <a:rPr lang="en-US" altLang="zh-CN" dirty="0"/>
              <a:t>Paint</a:t>
            </a:r>
            <a:r>
              <a:rPr lang="zh-CN" altLang="zh-CN" dirty="0"/>
              <a:t>方法被执行，从按钮的坐标点</a:t>
            </a:r>
            <a:r>
              <a:rPr lang="en-US" altLang="zh-CN" dirty="0"/>
              <a:t>(1,1)</a:t>
            </a:r>
            <a:r>
              <a:rPr lang="zh-CN" altLang="zh-CN" dirty="0"/>
              <a:t>到</a:t>
            </a:r>
            <a:r>
              <a:rPr lang="en-US" altLang="zh-CN" dirty="0"/>
              <a:t>(20,20)</a:t>
            </a:r>
            <a:r>
              <a:rPr lang="zh-CN" altLang="zh-CN" dirty="0"/>
              <a:t>画一条蓝色直线。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817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1"/>
            <a:ext cx="4184028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zh-CN" dirty="0"/>
              <a:t>．</a:t>
            </a:r>
            <a:r>
              <a:rPr lang="en-US" altLang="zh-CN" dirty="0" err="1"/>
              <a:t>CreateGraphics</a:t>
            </a:r>
            <a:r>
              <a:rPr lang="zh-CN" altLang="zh-CN" dirty="0"/>
              <a:t>方法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1237" y="839972"/>
            <a:ext cx="955867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en-US" altLang="zh-CN" dirty="0"/>
              <a:t>Control</a:t>
            </a:r>
            <a:r>
              <a:rPr lang="zh-CN" altLang="zh-CN" dirty="0"/>
              <a:t>类除了有</a:t>
            </a:r>
            <a:r>
              <a:rPr lang="en-US" altLang="zh-CN" dirty="0"/>
              <a:t>Paint</a:t>
            </a:r>
            <a:r>
              <a:rPr lang="zh-CN" altLang="zh-CN" dirty="0"/>
              <a:t>方法外，还有一个</a:t>
            </a:r>
            <a:r>
              <a:rPr lang="en-US" altLang="zh-CN" dirty="0" err="1"/>
              <a:t>CreateGraphics</a:t>
            </a:r>
            <a:r>
              <a:rPr lang="zh-CN" altLang="zh-CN" dirty="0"/>
              <a:t>方法，用来为窗体或控件建立一个</a:t>
            </a:r>
            <a:r>
              <a:rPr lang="en-US" altLang="zh-CN" dirty="0"/>
              <a:t>Graphics</a:t>
            </a:r>
            <a:r>
              <a:rPr lang="zh-CN" altLang="zh-CN" dirty="0"/>
              <a:t>对象，若调用成功，则返回一个</a:t>
            </a:r>
            <a:r>
              <a:rPr lang="en-US" altLang="zh-CN" dirty="0"/>
              <a:t>Graphics</a:t>
            </a:r>
            <a:r>
              <a:rPr lang="zh-CN" altLang="zh-CN" dirty="0"/>
              <a:t>对象，可以用这个对象实现在窗体或控件上画图。由于</a:t>
            </a:r>
            <a:r>
              <a:rPr lang="en-US" altLang="zh-CN" dirty="0" err="1"/>
              <a:t>CreateGraphics</a:t>
            </a:r>
            <a:r>
              <a:rPr lang="zh-CN" altLang="zh-CN" dirty="0"/>
              <a:t>方法是</a:t>
            </a:r>
            <a:r>
              <a:rPr lang="en-US" altLang="zh-CN" dirty="0"/>
              <a:t>Control</a:t>
            </a:r>
            <a:r>
              <a:rPr lang="zh-CN" altLang="zh-CN" dirty="0"/>
              <a:t>类的方法，因此控件和窗体都可以使用它。定义</a:t>
            </a:r>
            <a:r>
              <a:rPr lang="en-US" altLang="zh-CN" dirty="0" err="1"/>
              <a:t>CreateGraphics</a:t>
            </a:r>
            <a:r>
              <a:rPr lang="zh-CN" altLang="zh-CN" dirty="0"/>
              <a:t>方法的语法格式如下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642710" y="1992020"/>
            <a:ext cx="8075448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Public  Function  </a:t>
            </a:r>
            <a:r>
              <a:rPr lang="en-US" altLang="zh-CN" dirty="0" err="1"/>
              <a:t>CreateGraphics</a:t>
            </a:r>
            <a:r>
              <a:rPr lang="en-US" altLang="zh-CN" dirty="0"/>
              <a:t>()  As Graphics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861237" y="2383617"/>
            <a:ext cx="946297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例如，若要在按钮</a:t>
            </a:r>
            <a:r>
              <a:rPr lang="en-US" altLang="zh-CN" dirty="0"/>
              <a:t>Button2</a:t>
            </a:r>
            <a:r>
              <a:rPr lang="zh-CN" altLang="zh-CN" dirty="0"/>
              <a:t>的</a:t>
            </a:r>
            <a:r>
              <a:rPr lang="en-US" altLang="zh-CN" dirty="0"/>
              <a:t>Click</a:t>
            </a:r>
            <a:r>
              <a:rPr lang="zh-CN" altLang="zh-CN" dirty="0"/>
              <a:t>事件中实现在</a:t>
            </a:r>
            <a:r>
              <a:rPr lang="en-US" altLang="zh-CN" dirty="0"/>
              <a:t>Button1</a:t>
            </a:r>
            <a:r>
              <a:rPr lang="zh-CN" altLang="zh-CN" dirty="0"/>
              <a:t>对象上画线，应先将</a:t>
            </a:r>
            <a:r>
              <a:rPr lang="en-US" altLang="zh-CN" dirty="0"/>
              <a:t>Button1</a:t>
            </a:r>
            <a:r>
              <a:rPr lang="zh-CN" altLang="zh-CN" dirty="0"/>
              <a:t>按钮设置为</a:t>
            </a:r>
            <a:r>
              <a:rPr lang="en-US" altLang="zh-CN" dirty="0"/>
              <a:t>Graphics</a:t>
            </a:r>
            <a:r>
              <a:rPr lang="zh-CN" altLang="zh-CN" dirty="0"/>
              <a:t>对象，再调用</a:t>
            </a:r>
            <a:r>
              <a:rPr lang="en-US" altLang="zh-CN" dirty="0" err="1"/>
              <a:t>DrawLine</a:t>
            </a:r>
            <a:r>
              <a:rPr lang="zh-CN" altLang="zh-CN" dirty="0"/>
              <a:t>方法。</a:t>
            </a:r>
            <a:r>
              <a:rPr lang="en-US" altLang="zh-CN" dirty="0"/>
              <a:t>Button2</a:t>
            </a:r>
            <a:r>
              <a:rPr lang="zh-CN" altLang="zh-CN" dirty="0"/>
              <a:t>的</a:t>
            </a:r>
            <a:r>
              <a:rPr lang="en-US" altLang="zh-CN" dirty="0"/>
              <a:t>Click</a:t>
            </a:r>
            <a:r>
              <a:rPr lang="zh-CN" altLang="zh-CN" dirty="0"/>
              <a:t>事件代码如下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6" name="圆角矩形 5"/>
          <p:cNvSpPr/>
          <p:nvPr/>
        </p:nvSpPr>
        <p:spPr>
          <a:xfrm>
            <a:off x="1642710" y="3072304"/>
            <a:ext cx="8075448" cy="9704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Dim g As Graphics</a:t>
            </a:r>
            <a:endParaRPr lang="zh-CN" altLang="zh-CN" dirty="0"/>
          </a:p>
          <a:p>
            <a:r>
              <a:rPr lang="en-US" altLang="zh-CN" dirty="0"/>
              <a:t>g = Button1.CreateGraphics()			</a:t>
            </a:r>
            <a:r>
              <a:rPr lang="en-US" altLang="zh-CN" dirty="0" smtClean="0"/>
              <a:t>' </a:t>
            </a:r>
            <a:r>
              <a:rPr lang="zh-CN" altLang="zh-CN" dirty="0"/>
              <a:t>将</a:t>
            </a:r>
            <a:r>
              <a:rPr lang="en-US" altLang="zh-CN" dirty="0"/>
              <a:t>Button1</a:t>
            </a:r>
            <a:r>
              <a:rPr lang="zh-CN" altLang="zh-CN" dirty="0"/>
              <a:t>设置为</a:t>
            </a:r>
            <a:r>
              <a:rPr lang="en-US" altLang="zh-CN" dirty="0"/>
              <a:t>Graphics</a:t>
            </a:r>
            <a:r>
              <a:rPr lang="zh-CN" altLang="zh-CN" dirty="0"/>
              <a:t>对象</a:t>
            </a:r>
          </a:p>
          <a:p>
            <a:r>
              <a:rPr lang="en-US" altLang="zh-CN" dirty="0" err="1"/>
              <a:t>g.DrawLine</a:t>
            </a:r>
            <a:r>
              <a:rPr lang="en-US" altLang="zh-CN" dirty="0"/>
              <a:t>(</a:t>
            </a:r>
            <a:r>
              <a:rPr lang="en-US" altLang="zh-CN" dirty="0" err="1"/>
              <a:t>BluePen</a:t>
            </a:r>
            <a:r>
              <a:rPr lang="en-US" altLang="zh-CN" dirty="0"/>
              <a:t>, 1,1,20,20)		</a:t>
            </a:r>
            <a:r>
              <a:rPr lang="en-US" altLang="zh-CN" dirty="0" smtClean="0"/>
              <a:t>' </a:t>
            </a:r>
            <a:r>
              <a:rPr lang="zh-CN" altLang="zh-CN" dirty="0"/>
              <a:t>在</a:t>
            </a:r>
            <a:r>
              <a:rPr lang="en-US" altLang="zh-CN" dirty="0"/>
              <a:t>Button1</a:t>
            </a:r>
            <a:r>
              <a:rPr lang="zh-CN" altLang="zh-CN" dirty="0"/>
              <a:t>上画一根线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31087" y="4043871"/>
            <a:ext cx="869743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用</a:t>
            </a:r>
            <a:r>
              <a:rPr lang="en-US" altLang="zh-CN" dirty="0" err="1"/>
              <a:t>CreateGraphics</a:t>
            </a:r>
            <a:r>
              <a:rPr lang="zh-CN" altLang="zh-CN" dirty="0"/>
              <a:t>方法在指定的控件对象上画图的步骤如下：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）声明一个</a:t>
            </a:r>
            <a:r>
              <a:rPr lang="en-US" altLang="zh-CN" dirty="0"/>
              <a:t>Graphics</a:t>
            </a:r>
            <a:r>
              <a:rPr lang="zh-CN" altLang="zh-CN" dirty="0"/>
              <a:t>对象。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）用</a:t>
            </a:r>
            <a:r>
              <a:rPr lang="en-US" altLang="zh-CN" dirty="0" err="1"/>
              <a:t>CreateGraphics</a:t>
            </a:r>
            <a:r>
              <a:rPr lang="zh-CN" altLang="zh-CN" dirty="0"/>
              <a:t>方法建立一个指定控件的</a:t>
            </a:r>
            <a:r>
              <a:rPr lang="en-US" altLang="zh-CN" dirty="0"/>
              <a:t>Graphics</a:t>
            </a:r>
            <a:r>
              <a:rPr lang="zh-CN" altLang="zh-CN" dirty="0"/>
              <a:t>对象。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）用</a:t>
            </a:r>
            <a:r>
              <a:rPr lang="en-US" altLang="zh-CN" dirty="0"/>
              <a:t>Graphics</a:t>
            </a:r>
            <a:r>
              <a:rPr lang="zh-CN" altLang="zh-CN" dirty="0"/>
              <a:t>对象的绘图方法画图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95074899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1"/>
            <a:ext cx="4184028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3</a:t>
            </a:r>
            <a:r>
              <a:rPr lang="zh-CN" altLang="zh-CN" dirty="0"/>
              <a:t>．清屏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6177" y="882502"/>
            <a:ext cx="9952074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542925"/>
            <a:r>
              <a:rPr lang="zh-CN" altLang="zh-CN" dirty="0"/>
              <a:t>在画图时，有时需要清除画布上的内容，以便重新开始画图，这可以通过</a:t>
            </a:r>
            <a:r>
              <a:rPr lang="en-US" altLang="zh-CN" dirty="0"/>
              <a:t>Graphics</a:t>
            </a:r>
            <a:r>
              <a:rPr lang="zh-CN" altLang="zh-CN" dirty="0"/>
              <a:t>类的</a:t>
            </a:r>
            <a:r>
              <a:rPr lang="en-US" altLang="zh-CN" dirty="0"/>
              <a:t>Clear</a:t>
            </a:r>
            <a:r>
              <a:rPr lang="zh-CN" altLang="zh-CN" dirty="0"/>
              <a:t>方法来实现。利用该方法可以清除窗体或控件上已经画好的图，同时也可设置画图工作区的背景颜色。其语法格式如下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506335" y="1762307"/>
            <a:ext cx="8105497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Graphics</a:t>
            </a:r>
            <a:r>
              <a:rPr lang="zh-CN" altLang="zh-CN" dirty="0"/>
              <a:t>对象名</a:t>
            </a:r>
            <a:r>
              <a:rPr lang="en-US" altLang="zh-CN" dirty="0"/>
              <a:t>.Clear(</a:t>
            </a:r>
            <a:r>
              <a:rPr lang="zh-CN" altLang="zh-CN" dirty="0"/>
              <a:t>颜色</a:t>
            </a:r>
            <a:r>
              <a:rPr lang="en-US" altLang="zh-CN" dirty="0"/>
              <a:t>)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903767" y="2153904"/>
            <a:ext cx="9675628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其中：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</a:t>
            </a:r>
            <a:r>
              <a:rPr lang="en-US" altLang="zh-CN" dirty="0"/>
              <a:t>Graphics</a:t>
            </a:r>
            <a:r>
              <a:rPr lang="zh-CN" altLang="zh-CN" dirty="0"/>
              <a:t>对象名，先前创建的画图对象名。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）颜色，用来填充画图工作区的背景颜色，颜色值参见表</a:t>
            </a:r>
            <a:r>
              <a:rPr lang="en-US" altLang="zh-CN" dirty="0"/>
              <a:t>7.2</a:t>
            </a:r>
            <a:r>
              <a:rPr lang="zh-CN" altLang="zh-CN" dirty="0"/>
              <a:t>。</a:t>
            </a:r>
          </a:p>
          <a:p>
            <a:pPr indent="446088"/>
            <a:r>
              <a:rPr lang="zh-CN" altLang="zh-CN" dirty="0"/>
              <a:t>例如，先在按钮对象上画线，再调用</a:t>
            </a:r>
            <a:r>
              <a:rPr lang="en-US" altLang="zh-CN" dirty="0"/>
              <a:t>Clear</a:t>
            </a:r>
            <a:r>
              <a:rPr lang="zh-CN" altLang="zh-CN" dirty="0"/>
              <a:t>方法清除按钮上的图像，用白色填充按钮图像区域。代码如下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1506335" y="3580829"/>
            <a:ext cx="8105497" cy="1259919"/>
          </a:xfrm>
          <a:prstGeom prst="roundRect">
            <a:avLst>
              <a:gd name="adj" fmla="val 13291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Dim g As Graphics</a:t>
            </a:r>
            <a:endParaRPr lang="zh-CN" altLang="zh-CN" dirty="0"/>
          </a:p>
          <a:p>
            <a:r>
              <a:rPr lang="en-US" altLang="zh-CN" dirty="0"/>
              <a:t>g = Button1.CreateGraphics()			</a:t>
            </a:r>
            <a:r>
              <a:rPr lang="en-US" altLang="zh-CN" dirty="0" smtClean="0"/>
              <a:t>' </a:t>
            </a:r>
            <a:r>
              <a:rPr lang="zh-CN" altLang="zh-CN" dirty="0"/>
              <a:t>把</a:t>
            </a:r>
            <a:r>
              <a:rPr lang="en-US" altLang="zh-CN" dirty="0"/>
              <a:t>Button1</a:t>
            </a:r>
            <a:r>
              <a:rPr lang="zh-CN" altLang="zh-CN" dirty="0"/>
              <a:t>设置为</a:t>
            </a:r>
            <a:r>
              <a:rPr lang="en-US" altLang="zh-CN" dirty="0"/>
              <a:t>Graphics</a:t>
            </a:r>
            <a:r>
              <a:rPr lang="zh-CN" altLang="zh-CN" dirty="0"/>
              <a:t>对象</a:t>
            </a:r>
          </a:p>
          <a:p>
            <a:r>
              <a:rPr lang="en-US" altLang="zh-CN" dirty="0" err="1"/>
              <a:t>g.DrawLine</a:t>
            </a:r>
            <a:r>
              <a:rPr lang="en-US" altLang="zh-CN" dirty="0"/>
              <a:t>(</a:t>
            </a:r>
            <a:r>
              <a:rPr lang="en-US" altLang="zh-CN" dirty="0" err="1"/>
              <a:t>BluePen</a:t>
            </a:r>
            <a:r>
              <a:rPr lang="en-US" altLang="zh-CN" dirty="0"/>
              <a:t>, 1,1,20,20)		</a:t>
            </a:r>
            <a:r>
              <a:rPr lang="en-US" altLang="zh-CN" dirty="0" smtClean="0"/>
              <a:t>' </a:t>
            </a:r>
            <a:r>
              <a:rPr lang="zh-CN" altLang="zh-CN" dirty="0"/>
              <a:t>在</a:t>
            </a:r>
            <a:r>
              <a:rPr lang="en-US" altLang="zh-CN" dirty="0"/>
              <a:t>Button1</a:t>
            </a:r>
            <a:r>
              <a:rPr lang="zh-CN" altLang="zh-CN" dirty="0"/>
              <a:t>上画一根线</a:t>
            </a:r>
          </a:p>
          <a:p>
            <a:r>
              <a:rPr lang="en-US" altLang="zh-CN" dirty="0" err="1"/>
              <a:t>g.Clear</a:t>
            </a:r>
            <a:r>
              <a:rPr lang="en-US" altLang="zh-CN" dirty="0"/>
              <a:t>(</a:t>
            </a:r>
            <a:r>
              <a:rPr lang="en-US" altLang="zh-CN" dirty="0" err="1"/>
              <a:t>Color.White</a:t>
            </a:r>
            <a:r>
              <a:rPr lang="en-US" altLang="zh-CN" dirty="0"/>
              <a:t>)			 	</a:t>
            </a:r>
            <a:r>
              <a:rPr lang="en-US" altLang="zh-CN" dirty="0" smtClean="0"/>
              <a:t>' </a:t>
            </a:r>
            <a:r>
              <a:rPr lang="zh-CN" altLang="zh-CN" dirty="0"/>
              <a:t>用白色清除</a:t>
            </a:r>
            <a:r>
              <a:rPr lang="en-US" altLang="zh-CN" dirty="0"/>
              <a:t>Button1</a:t>
            </a:r>
            <a:r>
              <a:rPr lang="zh-CN" altLang="zh-CN" dirty="0"/>
              <a:t>上的</a:t>
            </a:r>
            <a:r>
              <a:rPr lang="zh-CN" altLang="zh-CN" dirty="0" smtClean="0"/>
              <a:t>图像</a:t>
            </a:r>
            <a:endParaRPr lang="zh-CN" altLang="zh-CN" dirty="0"/>
          </a:p>
        </p:txBody>
      </p:sp>
      <p:sp>
        <p:nvSpPr>
          <p:cNvPr id="7" name="矩形 6"/>
          <p:cNvSpPr/>
          <p:nvPr/>
        </p:nvSpPr>
        <p:spPr>
          <a:xfrm>
            <a:off x="1387812" y="4840748"/>
            <a:ext cx="3512500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上面程序运行的效果如图</a:t>
            </a:r>
            <a:r>
              <a:rPr lang="en-US" altLang="zh-CN" dirty="0"/>
              <a:t>7.2</a:t>
            </a:r>
            <a:r>
              <a:rPr lang="zh-CN" altLang="zh-CN" dirty="0"/>
              <a:t>所示。</a:t>
            </a:r>
          </a:p>
        </p:txBody>
      </p:sp>
      <p:pic>
        <p:nvPicPr>
          <p:cNvPr id="4098" name="Picture 2" descr="7T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820" y="5301016"/>
            <a:ext cx="4697929" cy="390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05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2643114">
            <a:off x="3529134" y="2432691"/>
            <a:ext cx="1362721" cy="1447759"/>
            <a:chOff x="4819176" y="1662676"/>
            <a:chExt cx="2993523" cy="2989680"/>
          </a:xfrm>
        </p:grpSpPr>
        <p:grpSp>
          <p:nvGrpSpPr>
            <p:cNvPr id="5" name="组合 4"/>
            <p:cNvGrpSpPr/>
            <p:nvPr/>
          </p:nvGrpSpPr>
          <p:grpSpPr>
            <a:xfrm>
              <a:off x="4819176" y="1662676"/>
              <a:ext cx="2993523" cy="2989680"/>
              <a:chOff x="304800" y="673100"/>
              <a:chExt cx="4147845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矩形 6"/>
              <p:cNvSpPr>
                <a:spLocks/>
              </p:cNvSpPr>
              <p:nvPr/>
            </p:nvSpPr>
            <p:spPr>
              <a:xfrm>
                <a:off x="304800" y="673100"/>
                <a:ext cx="4147845" cy="4000500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99069" y="760412"/>
                <a:ext cx="3959307" cy="3825874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5038399" y="1880357"/>
              <a:ext cx="2555077" cy="255431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857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Palatino Linotype"/>
                <a:ea typeface="宋体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675646" y="2650031"/>
            <a:ext cx="1069702" cy="1059378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/>
          <a:p>
            <a:r>
              <a:rPr lang="en-US" altLang="zh-CN" sz="59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03</a:t>
            </a:r>
            <a:endParaRPr lang="zh-CN" altLang="en-US" sz="5900" b="1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31506" y="2704960"/>
            <a:ext cx="1779919" cy="490294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4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直线与形状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305465" y="3195254"/>
            <a:ext cx="2454168" cy="0"/>
          </a:xfrm>
          <a:prstGeom prst="line">
            <a:avLst/>
          </a:prstGeom>
          <a:ln>
            <a:solidFill>
              <a:srgbClr val="AE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H_Others_1"/>
          <p:cNvSpPr txBox="1"/>
          <p:nvPr/>
        </p:nvSpPr>
        <p:spPr>
          <a:xfrm>
            <a:off x="4542567" y="1414219"/>
            <a:ext cx="2868858" cy="505683"/>
          </a:xfrm>
          <a:prstGeom prst="rect">
            <a:avLst/>
          </a:prstGeom>
          <a:noFill/>
        </p:spPr>
        <p:txBody>
          <a:bodyPr wrap="square" lIns="119792" tIns="59896" rIns="119792" bIns="59896">
            <a:spAutoFit/>
          </a:bodyPr>
          <a:lstStyle/>
          <a:p>
            <a:pPr algn="ctr">
              <a:defRPr/>
            </a:pPr>
            <a:r>
              <a:rPr lang="en-US" altLang="zh-CN" sz="2500" spc="394" dirty="0">
                <a:solidFill>
                  <a:srgbClr val="C4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Contents</a:t>
            </a:r>
            <a:endParaRPr lang="zh-CN" altLang="en-US" sz="2500" spc="394" dirty="0">
              <a:solidFill>
                <a:srgbClr val="C4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19" name="MH_Others_2"/>
          <p:cNvSpPr txBox="1">
            <a:spLocks noChangeArrowheads="1"/>
          </p:cNvSpPr>
          <p:nvPr/>
        </p:nvSpPr>
        <p:spPr bwMode="auto">
          <a:xfrm>
            <a:off x="4146923" y="439097"/>
            <a:ext cx="3612710" cy="87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9792" tIns="59896" rIns="119792" bIns="59896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5300">
                <a:solidFill>
                  <a:srgbClr val="AE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目录</a:t>
            </a:r>
            <a:endParaRPr lang="zh-CN" altLang="en-US" sz="5300" dirty="0">
              <a:solidFill>
                <a:srgbClr val="AE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12374" y="1687966"/>
            <a:ext cx="4931791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962675" y="1687966"/>
            <a:ext cx="4923128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head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占位符 5"/>
          <p:cNvSpPr txBox="1">
            <a:spLocks/>
          </p:cNvSpPr>
          <p:nvPr/>
        </p:nvSpPr>
        <p:spPr>
          <a:xfrm>
            <a:off x="5310811" y="3350687"/>
            <a:ext cx="1025471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zh-CN" dirty="0">
                <a:solidFill>
                  <a:schemeClr val="tx1"/>
                </a:solidFill>
              </a:rPr>
              <a:t>．直线</a:t>
            </a:r>
          </a:p>
        </p:txBody>
      </p:sp>
      <p:sp>
        <p:nvSpPr>
          <p:cNvPr id="16" name="文本占位符 5"/>
          <p:cNvSpPr txBox="1">
            <a:spLocks/>
          </p:cNvSpPr>
          <p:nvPr/>
        </p:nvSpPr>
        <p:spPr>
          <a:xfrm>
            <a:off x="5310811" y="3773943"/>
            <a:ext cx="1025471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3</a:t>
            </a:r>
            <a:r>
              <a:rPr lang="zh-CN" altLang="zh-CN" dirty="0">
                <a:solidFill>
                  <a:schemeClr val="tx1"/>
                </a:solidFill>
              </a:rPr>
              <a:t>．多边形</a:t>
            </a:r>
          </a:p>
        </p:txBody>
      </p:sp>
      <p:sp>
        <p:nvSpPr>
          <p:cNvPr id="17" name="文本占位符 5"/>
          <p:cNvSpPr txBox="1">
            <a:spLocks/>
          </p:cNvSpPr>
          <p:nvPr/>
        </p:nvSpPr>
        <p:spPr>
          <a:xfrm>
            <a:off x="5310811" y="4199286"/>
            <a:ext cx="1025471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5</a:t>
            </a:r>
            <a:r>
              <a:rPr lang="zh-CN" altLang="zh-CN" dirty="0">
                <a:solidFill>
                  <a:schemeClr val="tx1"/>
                </a:solidFill>
              </a:rPr>
              <a:t>．弧线</a:t>
            </a:r>
          </a:p>
        </p:txBody>
      </p:sp>
      <p:sp>
        <p:nvSpPr>
          <p:cNvPr id="22" name="文本占位符 5"/>
          <p:cNvSpPr txBox="1">
            <a:spLocks/>
          </p:cNvSpPr>
          <p:nvPr/>
        </p:nvSpPr>
        <p:spPr>
          <a:xfrm>
            <a:off x="6568997" y="3350687"/>
            <a:ext cx="1190636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zh-CN" dirty="0">
                <a:solidFill>
                  <a:schemeClr val="tx1"/>
                </a:solidFill>
              </a:rPr>
              <a:t>．矩形</a:t>
            </a:r>
          </a:p>
        </p:txBody>
      </p:sp>
      <p:sp>
        <p:nvSpPr>
          <p:cNvPr id="23" name="文本占位符 5"/>
          <p:cNvSpPr txBox="1">
            <a:spLocks/>
          </p:cNvSpPr>
          <p:nvPr/>
        </p:nvSpPr>
        <p:spPr>
          <a:xfrm>
            <a:off x="6568997" y="3773943"/>
            <a:ext cx="1190636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4</a:t>
            </a:r>
            <a:r>
              <a:rPr lang="zh-CN" altLang="zh-CN" dirty="0">
                <a:solidFill>
                  <a:schemeClr val="tx1"/>
                </a:solidFill>
              </a:rPr>
              <a:t>．圆和椭圆</a:t>
            </a:r>
          </a:p>
        </p:txBody>
      </p:sp>
      <p:sp>
        <p:nvSpPr>
          <p:cNvPr id="24" name="文本占位符 5"/>
          <p:cNvSpPr txBox="1">
            <a:spLocks/>
          </p:cNvSpPr>
          <p:nvPr/>
        </p:nvSpPr>
        <p:spPr>
          <a:xfrm>
            <a:off x="6568997" y="4199286"/>
            <a:ext cx="1190636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6</a:t>
            </a:r>
            <a:r>
              <a:rPr lang="zh-CN" altLang="zh-CN" dirty="0">
                <a:solidFill>
                  <a:schemeClr val="tx1"/>
                </a:solidFill>
              </a:rPr>
              <a:t>．饼图</a:t>
            </a:r>
          </a:p>
        </p:txBody>
      </p:sp>
    </p:spTree>
    <p:extLst>
      <p:ext uri="{BB962C8B-B14F-4D97-AF65-F5344CB8AC3E}">
        <p14:creationId xmlns:p14="http://schemas.microsoft.com/office/powerpoint/2010/main" val="261465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/>
      <p:bldP spid="19" grpId="0"/>
      <p:bldP spid="15" grpId="0" animBg="1"/>
      <p:bldP spid="16" grpId="0" animBg="1"/>
      <p:bldP spid="17" grpId="0" animBg="1"/>
      <p:bldP spid="22" grpId="0" animBg="1"/>
      <p:bldP spid="23" grpId="0" animBg="1"/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1"/>
            <a:ext cx="4184028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直线与形状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82502" y="935665"/>
            <a:ext cx="9324754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542925"/>
            <a:r>
              <a:rPr lang="zh-CN" altLang="zh-CN" dirty="0"/>
              <a:t>前面介绍的绘图方法都是利用</a:t>
            </a:r>
            <a:r>
              <a:rPr lang="en-US" altLang="zh-CN" dirty="0"/>
              <a:t>Graphics</a:t>
            </a:r>
            <a:r>
              <a:rPr lang="zh-CN" altLang="zh-CN" dirty="0"/>
              <a:t>对象来实现的，它提供了丰富的绘图方法，可以绘制直线、矩形、多边形、圆、椭圆、饼图、弧线、曲线等图形，表</a:t>
            </a:r>
            <a:r>
              <a:rPr lang="en-US" altLang="zh-CN" dirty="0"/>
              <a:t>7.3</a:t>
            </a:r>
            <a:r>
              <a:rPr lang="zh-CN" altLang="zh-CN" dirty="0"/>
              <a:t>列出了</a:t>
            </a:r>
            <a:r>
              <a:rPr lang="en-US" altLang="zh-CN" dirty="0"/>
              <a:t>Graphics</a:t>
            </a:r>
            <a:r>
              <a:rPr lang="zh-CN" altLang="zh-CN" dirty="0"/>
              <a:t>类常用的绘图方法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284325"/>
              </p:ext>
            </p:extLst>
          </p:nvPr>
        </p:nvGraphicFramePr>
        <p:xfrm>
          <a:off x="2713902" y="1975626"/>
          <a:ext cx="6120839" cy="2968510"/>
        </p:xfrm>
        <a:graphic>
          <a:graphicData uri="http://schemas.openxmlformats.org/drawingml/2006/table">
            <a:tbl>
              <a:tblPr firstRow="1" bandRow="1" bandCol="1"/>
              <a:tblGrid>
                <a:gridCol w="2456022"/>
                <a:gridCol w="3664817"/>
              </a:tblGrid>
              <a:tr h="296851"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方法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绘图功能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</a:tr>
              <a:tr h="296851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DrawLine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直线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851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DrawRectangle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矩形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851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DrawPolygon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多边形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851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DrawEllipse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圆、椭圆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851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DrawArc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弧线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851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DrawPie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饼图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851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DrawCurve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非闭合曲线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851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DrawClosedCurve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闭合曲线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851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DrawBezier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贝塞尔曲线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143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1"/>
            <a:ext cx="4184028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zh-CN" dirty="0"/>
              <a:t>．直线</a:t>
            </a:r>
          </a:p>
        </p:txBody>
      </p:sp>
      <p:sp>
        <p:nvSpPr>
          <p:cNvPr id="3" name="矩形 2"/>
          <p:cNvSpPr/>
          <p:nvPr/>
        </p:nvSpPr>
        <p:spPr>
          <a:xfrm>
            <a:off x="1396594" y="974554"/>
            <a:ext cx="8417257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可以用</a:t>
            </a:r>
            <a:r>
              <a:rPr lang="en-US" altLang="zh-CN" dirty="0"/>
              <a:t>Graphics</a:t>
            </a:r>
            <a:r>
              <a:rPr lang="zh-CN" altLang="zh-CN" dirty="0"/>
              <a:t>对象的</a:t>
            </a:r>
            <a:r>
              <a:rPr lang="en-US" altLang="zh-CN" dirty="0" err="1"/>
              <a:t>DrawLine</a:t>
            </a:r>
            <a:r>
              <a:rPr lang="zh-CN" altLang="zh-CN" dirty="0"/>
              <a:t>方法来画直线，有两种使用</a:t>
            </a:r>
            <a:r>
              <a:rPr lang="en-US" altLang="zh-CN" dirty="0" err="1"/>
              <a:t>DrawLine</a:t>
            </a:r>
            <a:r>
              <a:rPr lang="zh-CN" altLang="zh-CN" dirty="0"/>
              <a:t>方法的语法格式：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1556082" y="1328497"/>
            <a:ext cx="8640541" cy="68103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 err="1"/>
              <a:t>DrawLine</a:t>
            </a:r>
            <a:r>
              <a:rPr lang="en-US" altLang="zh-CN" dirty="0"/>
              <a:t>(</a:t>
            </a:r>
            <a:r>
              <a:rPr lang="zh-CN" altLang="zh-CN" dirty="0"/>
              <a:t>画笔对象名</a:t>
            </a:r>
            <a:r>
              <a:rPr lang="en-US" altLang="zh-CN" dirty="0"/>
              <a:t>,X1, Y1, X2, Y2)</a:t>
            </a:r>
            <a:endParaRPr lang="zh-CN" altLang="zh-CN" dirty="0"/>
          </a:p>
          <a:p>
            <a:r>
              <a:rPr lang="en-US" altLang="zh-CN" dirty="0" err="1"/>
              <a:t>DrawLine</a:t>
            </a:r>
            <a:r>
              <a:rPr lang="en-US" altLang="zh-CN" dirty="0"/>
              <a:t>(</a:t>
            </a:r>
            <a:r>
              <a:rPr lang="zh-CN" altLang="zh-CN" dirty="0"/>
              <a:t>画笔对象名</a:t>
            </a:r>
            <a:r>
              <a:rPr lang="en-US" altLang="zh-CN" dirty="0"/>
              <a:t>,</a:t>
            </a:r>
            <a:r>
              <a:rPr lang="zh-CN" altLang="zh-CN" dirty="0"/>
              <a:t>点</a:t>
            </a:r>
            <a:r>
              <a:rPr lang="en-US" altLang="zh-CN" dirty="0"/>
              <a:t>1,</a:t>
            </a:r>
            <a:r>
              <a:rPr lang="zh-CN" altLang="zh-CN" dirty="0"/>
              <a:t>点</a:t>
            </a:r>
            <a:r>
              <a:rPr lang="en-US" altLang="zh-CN" dirty="0"/>
              <a:t>2)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935665" y="2083981"/>
            <a:ext cx="9739423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其中：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）画笔对象名，要使用的画笔对象，调用之前应已创建。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</a:t>
            </a:r>
            <a:r>
              <a:rPr lang="en-US" altLang="zh-CN" dirty="0"/>
              <a:t>X1,Y1,X2,Y2</a:t>
            </a:r>
            <a:r>
              <a:rPr lang="zh-CN" altLang="zh-CN" dirty="0"/>
              <a:t>，</a:t>
            </a:r>
            <a:r>
              <a:rPr lang="en-US" altLang="zh-CN" dirty="0"/>
              <a:t>X1,Y1</a:t>
            </a:r>
            <a:r>
              <a:rPr lang="zh-CN" altLang="zh-CN" dirty="0"/>
              <a:t>代表直线起点坐标</a:t>
            </a:r>
            <a:r>
              <a:rPr lang="en-US" altLang="zh-CN" dirty="0"/>
              <a:t>(X1,Y1)</a:t>
            </a:r>
            <a:r>
              <a:rPr lang="zh-CN" altLang="zh-CN" dirty="0"/>
              <a:t>，</a:t>
            </a:r>
            <a:r>
              <a:rPr lang="en-US" altLang="zh-CN" dirty="0"/>
              <a:t>X2,Y2</a:t>
            </a:r>
            <a:r>
              <a:rPr lang="zh-CN" altLang="zh-CN" dirty="0"/>
              <a:t>代表直线终点坐标</a:t>
            </a:r>
            <a:r>
              <a:rPr lang="en-US" altLang="zh-CN" dirty="0"/>
              <a:t>(X2,Y2)</a:t>
            </a:r>
            <a:r>
              <a:rPr lang="zh-CN" altLang="zh-CN" dirty="0"/>
              <a:t>，坐标值可以是</a:t>
            </a:r>
            <a:r>
              <a:rPr lang="en-US" altLang="zh-CN" dirty="0"/>
              <a:t>Integer</a:t>
            </a:r>
            <a:r>
              <a:rPr lang="zh-CN" altLang="zh-CN" dirty="0"/>
              <a:t>或</a:t>
            </a:r>
            <a:r>
              <a:rPr lang="en-US" altLang="zh-CN" dirty="0"/>
              <a:t>Single</a:t>
            </a:r>
            <a:r>
              <a:rPr lang="zh-CN" altLang="zh-CN" dirty="0"/>
              <a:t>类型的值。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）点</a:t>
            </a:r>
            <a:r>
              <a:rPr lang="en-US" altLang="zh-CN" dirty="0"/>
              <a:t>1</a:t>
            </a:r>
            <a:r>
              <a:rPr lang="zh-CN" altLang="zh-CN" dirty="0"/>
              <a:t>、点</a:t>
            </a:r>
            <a:r>
              <a:rPr lang="en-US" altLang="zh-CN" dirty="0"/>
              <a:t>2</a:t>
            </a:r>
            <a:r>
              <a:rPr lang="zh-CN" altLang="zh-CN" dirty="0"/>
              <a:t>，分别代表直线的起点和终点，它们是用</a:t>
            </a:r>
            <a:r>
              <a:rPr lang="en-US" altLang="zh-CN" dirty="0"/>
              <a:t>Point</a:t>
            </a:r>
            <a:r>
              <a:rPr lang="zh-CN" altLang="zh-CN" dirty="0"/>
              <a:t>或</a:t>
            </a:r>
            <a:r>
              <a:rPr lang="en-US" altLang="zh-CN" dirty="0" err="1"/>
              <a:t>PointF</a:t>
            </a:r>
            <a:r>
              <a:rPr lang="zh-CN" altLang="zh-CN" dirty="0"/>
              <a:t>结构来定义的。</a:t>
            </a:r>
            <a:r>
              <a:rPr lang="en-US" altLang="zh-CN" dirty="0"/>
              <a:t>Point</a:t>
            </a:r>
            <a:r>
              <a:rPr lang="zh-CN" altLang="zh-CN" dirty="0"/>
              <a:t>或</a:t>
            </a:r>
            <a:r>
              <a:rPr lang="en-US" altLang="zh-CN" dirty="0" err="1"/>
              <a:t>PointF</a:t>
            </a:r>
            <a:r>
              <a:rPr lang="zh-CN" altLang="zh-CN" dirty="0"/>
              <a:t>结构用来指定一个点的一对坐标（</a:t>
            </a:r>
            <a:r>
              <a:rPr lang="en-US" altLang="zh-CN" dirty="0"/>
              <a:t>X,Y</a:t>
            </a:r>
            <a:r>
              <a:rPr lang="zh-CN" altLang="zh-CN" dirty="0"/>
              <a:t>），其中，</a:t>
            </a:r>
            <a:r>
              <a:rPr lang="en-US" altLang="zh-CN" dirty="0"/>
              <a:t>Point</a:t>
            </a:r>
            <a:r>
              <a:rPr lang="zh-CN" altLang="zh-CN" dirty="0"/>
              <a:t>结构指定的</a:t>
            </a:r>
            <a:r>
              <a:rPr lang="en-US" altLang="zh-CN" dirty="0"/>
              <a:t>X</a:t>
            </a:r>
            <a:r>
              <a:rPr lang="zh-CN" altLang="zh-CN" dirty="0"/>
              <a:t>和</a:t>
            </a:r>
            <a:r>
              <a:rPr lang="en-US" altLang="zh-CN" dirty="0"/>
              <a:t>Y</a:t>
            </a:r>
            <a:r>
              <a:rPr lang="zh-CN" altLang="zh-CN" dirty="0"/>
              <a:t>是</a:t>
            </a:r>
            <a:r>
              <a:rPr lang="en-US" altLang="zh-CN" dirty="0"/>
              <a:t>Integer</a:t>
            </a:r>
            <a:r>
              <a:rPr lang="zh-CN" altLang="zh-CN" dirty="0"/>
              <a:t>类型，而</a:t>
            </a:r>
            <a:r>
              <a:rPr lang="en-US" altLang="zh-CN" dirty="0" err="1"/>
              <a:t>PointF</a:t>
            </a:r>
            <a:r>
              <a:rPr lang="zh-CN" altLang="zh-CN" dirty="0"/>
              <a:t>结构指定的是</a:t>
            </a:r>
            <a:r>
              <a:rPr lang="en-US" altLang="zh-CN" dirty="0"/>
              <a:t>Single</a:t>
            </a:r>
            <a:r>
              <a:rPr lang="zh-CN" altLang="zh-CN" dirty="0"/>
              <a:t>类型（浮点数），用这两种结构定义点的语法格式如下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6" name="圆角矩形 5"/>
          <p:cNvSpPr/>
          <p:nvPr/>
        </p:nvSpPr>
        <p:spPr>
          <a:xfrm>
            <a:off x="1556082" y="4002809"/>
            <a:ext cx="8640541" cy="68103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Dim</a:t>
            </a:r>
            <a:r>
              <a:rPr lang="zh-CN" altLang="zh-CN" dirty="0"/>
              <a:t>变量名</a:t>
            </a:r>
            <a:r>
              <a:rPr lang="en-US" altLang="zh-CN" dirty="0"/>
              <a:t>As New Point(X,Y)</a:t>
            </a:r>
            <a:endParaRPr lang="zh-CN" altLang="zh-CN" dirty="0"/>
          </a:p>
          <a:p>
            <a:r>
              <a:rPr lang="en-US" altLang="zh-CN" dirty="0"/>
              <a:t>Dim</a:t>
            </a:r>
            <a:r>
              <a:rPr lang="zh-CN" altLang="zh-CN" dirty="0"/>
              <a:t>变量名</a:t>
            </a:r>
            <a:r>
              <a:rPr lang="en-US" altLang="zh-CN" dirty="0"/>
              <a:t>As New </a:t>
            </a:r>
            <a:r>
              <a:rPr lang="en-US" altLang="zh-CN" dirty="0" err="1"/>
              <a:t>PointF</a:t>
            </a:r>
            <a:r>
              <a:rPr lang="en-US" altLang="zh-CN" dirty="0"/>
              <a:t>(X,Y)</a:t>
            </a:r>
            <a:endParaRPr lang="zh-CN" altLang="zh-CN" dirty="0"/>
          </a:p>
        </p:txBody>
      </p:sp>
      <p:sp>
        <p:nvSpPr>
          <p:cNvPr id="7" name="矩形 6"/>
          <p:cNvSpPr/>
          <p:nvPr/>
        </p:nvSpPr>
        <p:spPr>
          <a:xfrm>
            <a:off x="1556082" y="4712104"/>
            <a:ext cx="9119006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例如，定义一个</a:t>
            </a:r>
            <a:r>
              <a:rPr lang="en-US" altLang="zh-CN" dirty="0"/>
              <a:t>Point</a:t>
            </a:r>
            <a:r>
              <a:rPr lang="zh-CN" altLang="zh-CN" dirty="0"/>
              <a:t>结构坐标点</a:t>
            </a:r>
            <a:r>
              <a:rPr lang="en-US" altLang="zh-CN" dirty="0"/>
              <a:t>(1,1)</a:t>
            </a:r>
            <a:r>
              <a:rPr lang="zh-CN" altLang="zh-CN" dirty="0"/>
              <a:t>和一个</a:t>
            </a:r>
            <a:r>
              <a:rPr lang="en-US" altLang="zh-CN" dirty="0" err="1"/>
              <a:t>PointF</a:t>
            </a:r>
            <a:r>
              <a:rPr lang="zh-CN" altLang="zh-CN" dirty="0"/>
              <a:t>结构坐标点</a:t>
            </a:r>
            <a:r>
              <a:rPr lang="en-US" altLang="zh-CN" dirty="0"/>
              <a:t>(20.84,20.0)</a:t>
            </a:r>
            <a:r>
              <a:rPr lang="zh-CN" altLang="zh-CN" dirty="0"/>
              <a:t>，代码如下：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1556082" y="5066047"/>
            <a:ext cx="8640541" cy="68103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Dim Point1 As New Point(1,1) 				</a:t>
            </a:r>
            <a:r>
              <a:rPr lang="en-US" altLang="zh-CN" dirty="0" smtClean="0"/>
              <a:t>' </a:t>
            </a:r>
            <a:r>
              <a:rPr lang="zh-CN" altLang="zh-CN" dirty="0"/>
              <a:t>定义</a:t>
            </a:r>
            <a:r>
              <a:rPr lang="en-US" altLang="zh-CN" dirty="0"/>
              <a:t>Point</a:t>
            </a:r>
            <a:r>
              <a:rPr lang="zh-CN" altLang="zh-CN" dirty="0"/>
              <a:t>结构的坐标点</a:t>
            </a:r>
          </a:p>
          <a:p>
            <a:r>
              <a:rPr lang="en-US" altLang="zh-CN" dirty="0"/>
              <a:t>Dim Point2 As New </a:t>
            </a:r>
            <a:r>
              <a:rPr lang="en-US" altLang="zh-CN" dirty="0" err="1"/>
              <a:t>PointF</a:t>
            </a:r>
            <a:r>
              <a:rPr lang="en-US" altLang="zh-CN" dirty="0"/>
              <a:t>(20.84F, 20.0F)			 </a:t>
            </a:r>
            <a:r>
              <a:rPr lang="en-US" altLang="zh-CN" dirty="0" smtClean="0"/>
              <a:t>' </a:t>
            </a:r>
            <a:r>
              <a:rPr lang="zh-CN" altLang="zh-CN" dirty="0"/>
              <a:t>定义</a:t>
            </a:r>
            <a:r>
              <a:rPr lang="en-US" altLang="zh-CN" dirty="0" err="1"/>
              <a:t>PointF</a:t>
            </a:r>
            <a:r>
              <a:rPr lang="zh-CN" altLang="zh-CN" dirty="0"/>
              <a:t>结构的坐标点</a:t>
            </a:r>
          </a:p>
        </p:txBody>
      </p:sp>
    </p:spTree>
    <p:extLst>
      <p:ext uri="{BB962C8B-B14F-4D97-AF65-F5344CB8AC3E}">
        <p14:creationId xmlns:p14="http://schemas.microsoft.com/office/powerpoint/2010/main" val="1450956157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2643114">
            <a:off x="3529134" y="2432691"/>
            <a:ext cx="1362721" cy="1447759"/>
            <a:chOff x="4819176" y="1662676"/>
            <a:chExt cx="2993523" cy="2989680"/>
          </a:xfrm>
        </p:grpSpPr>
        <p:grpSp>
          <p:nvGrpSpPr>
            <p:cNvPr id="5" name="组合 4"/>
            <p:cNvGrpSpPr/>
            <p:nvPr/>
          </p:nvGrpSpPr>
          <p:grpSpPr>
            <a:xfrm>
              <a:off x="4819176" y="1662676"/>
              <a:ext cx="2993523" cy="2989680"/>
              <a:chOff x="304800" y="673100"/>
              <a:chExt cx="4147845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矩形 6"/>
              <p:cNvSpPr>
                <a:spLocks/>
              </p:cNvSpPr>
              <p:nvPr/>
            </p:nvSpPr>
            <p:spPr>
              <a:xfrm>
                <a:off x="304800" y="673100"/>
                <a:ext cx="4147845" cy="4000500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99069" y="760412"/>
                <a:ext cx="3959307" cy="3825874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5038399" y="1880357"/>
              <a:ext cx="2555077" cy="255431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857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Palatino Linotype"/>
                <a:ea typeface="宋体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675646" y="2650031"/>
            <a:ext cx="1069702" cy="1059378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/>
          <a:p>
            <a:r>
              <a:rPr lang="en-US" altLang="zh-CN" sz="59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01</a:t>
            </a:r>
            <a:endParaRPr lang="zh-CN" altLang="en-US" sz="5900" b="1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05818" y="2692563"/>
            <a:ext cx="1779919" cy="490294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4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GDI+</a:t>
            </a:r>
            <a:r>
              <a:rPr lang="zh-CN" altLang="zh-CN" dirty="0"/>
              <a:t>简介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305465" y="3195254"/>
            <a:ext cx="2282299" cy="0"/>
          </a:xfrm>
          <a:prstGeom prst="line">
            <a:avLst/>
          </a:prstGeom>
          <a:ln>
            <a:solidFill>
              <a:srgbClr val="AE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H_Others_1"/>
          <p:cNvSpPr txBox="1"/>
          <p:nvPr/>
        </p:nvSpPr>
        <p:spPr>
          <a:xfrm>
            <a:off x="4542567" y="1414219"/>
            <a:ext cx="2868858" cy="505683"/>
          </a:xfrm>
          <a:prstGeom prst="rect">
            <a:avLst/>
          </a:prstGeom>
          <a:noFill/>
        </p:spPr>
        <p:txBody>
          <a:bodyPr wrap="square" lIns="119792" tIns="59896" rIns="119792" bIns="59896">
            <a:spAutoFit/>
          </a:bodyPr>
          <a:lstStyle/>
          <a:p>
            <a:pPr algn="ctr">
              <a:defRPr/>
            </a:pPr>
            <a:r>
              <a:rPr lang="en-US" altLang="zh-CN" sz="2500" spc="394" dirty="0">
                <a:solidFill>
                  <a:srgbClr val="C4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Contents</a:t>
            </a:r>
            <a:endParaRPr lang="zh-CN" altLang="en-US" sz="2500" spc="394" dirty="0">
              <a:solidFill>
                <a:srgbClr val="C4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19" name="MH_Others_2"/>
          <p:cNvSpPr txBox="1">
            <a:spLocks noChangeArrowheads="1"/>
          </p:cNvSpPr>
          <p:nvPr/>
        </p:nvSpPr>
        <p:spPr bwMode="auto">
          <a:xfrm>
            <a:off x="4146923" y="439097"/>
            <a:ext cx="3612710" cy="87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9792" tIns="59896" rIns="119792" bIns="59896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5300">
                <a:solidFill>
                  <a:srgbClr val="AE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目录</a:t>
            </a:r>
            <a:endParaRPr lang="zh-CN" altLang="en-US" sz="5300" dirty="0">
              <a:solidFill>
                <a:srgbClr val="AE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12374" y="1687966"/>
            <a:ext cx="4931791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962675" y="1687966"/>
            <a:ext cx="4923128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head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867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1"/>
            <a:ext cx="4184028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zh-CN" dirty="0"/>
              <a:t>．直线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9972" y="967563"/>
            <a:ext cx="957993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【例</a:t>
            </a:r>
            <a:r>
              <a:rPr lang="en-US" altLang="zh-CN" dirty="0"/>
              <a:t>7.1</a:t>
            </a:r>
            <a:r>
              <a:rPr lang="zh-CN" altLang="zh-CN" dirty="0"/>
              <a:t>】 在窗体中画一个围棋盘。</a:t>
            </a:r>
          </a:p>
          <a:p>
            <a:pPr indent="446088"/>
            <a:r>
              <a:rPr lang="zh-CN" altLang="zh-CN" dirty="0"/>
              <a:t>新建一个项目，在窗体的单击事件中编程，实现在窗体中画一个水平和垂直都是</a:t>
            </a:r>
            <a:r>
              <a:rPr lang="en-US" altLang="zh-CN" dirty="0"/>
              <a:t>19</a:t>
            </a:r>
            <a:r>
              <a:rPr lang="zh-CN" altLang="zh-CN" dirty="0"/>
              <a:t>条直线的网格，构成一个围棋盘。</a:t>
            </a:r>
          </a:p>
          <a:p>
            <a:pPr indent="446088"/>
            <a:r>
              <a:rPr lang="zh-CN" altLang="zh-CN" dirty="0"/>
              <a:t>程序代码如下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414130" y="2106336"/>
            <a:ext cx="8474149" cy="3560832"/>
          </a:xfrm>
          <a:prstGeom prst="roundRect">
            <a:avLst>
              <a:gd name="adj" fmla="val 3358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Private Sub Form1_Click(</a:t>
            </a:r>
            <a:r>
              <a:rPr lang="en-US" altLang="zh-CN" dirty="0" err="1"/>
              <a:t>ByVal</a:t>
            </a:r>
            <a:r>
              <a:rPr lang="en-US" altLang="zh-CN" dirty="0"/>
              <a:t> sender As </a:t>
            </a:r>
            <a:r>
              <a:rPr lang="en-US" altLang="zh-CN" dirty="0" err="1"/>
              <a:t>System.Object</a:t>
            </a:r>
            <a:r>
              <a:rPr lang="en-US" altLang="zh-CN" dirty="0"/>
              <a:t>, </a:t>
            </a:r>
            <a:r>
              <a:rPr lang="en-US" altLang="zh-CN" dirty="0" err="1"/>
              <a:t>ByVal</a:t>
            </a:r>
            <a:r>
              <a:rPr lang="en-US" altLang="zh-CN" dirty="0"/>
              <a:t> e As </a:t>
            </a:r>
            <a:r>
              <a:rPr lang="en-US" altLang="zh-CN" dirty="0" err="1"/>
              <a:t>System.EventArgs</a:t>
            </a:r>
            <a:r>
              <a:rPr lang="en-US" altLang="zh-CN" dirty="0"/>
              <a:t>)</a:t>
            </a:r>
            <a:endParaRPr lang="zh-CN" altLang="zh-CN" dirty="0"/>
          </a:p>
          <a:p>
            <a:r>
              <a:rPr lang="en-US" altLang="zh-CN" dirty="0"/>
              <a:t>					</a:t>
            </a:r>
            <a:r>
              <a:rPr lang="en-US" altLang="zh-CN" dirty="0" smtClean="0"/>
              <a:t>Handles </a:t>
            </a:r>
            <a:r>
              <a:rPr lang="en-US" altLang="zh-CN" dirty="0" err="1"/>
              <a:t>MyBase.Click</a:t>
            </a:r>
            <a:endParaRPr lang="zh-CN" altLang="zh-CN" dirty="0"/>
          </a:p>
          <a:p>
            <a:r>
              <a:rPr lang="en-US" altLang="zh-CN" dirty="0"/>
              <a:t>    Dim g As Graphics</a:t>
            </a:r>
            <a:endParaRPr lang="zh-CN" altLang="zh-CN" dirty="0"/>
          </a:p>
          <a:p>
            <a:r>
              <a:rPr lang="en-US" altLang="zh-CN" dirty="0"/>
              <a:t>    Dim I As Short</a:t>
            </a:r>
            <a:endParaRPr lang="zh-CN" altLang="zh-CN" dirty="0"/>
          </a:p>
          <a:p>
            <a:r>
              <a:rPr lang="en-US" altLang="zh-CN" dirty="0"/>
              <a:t>    Dim </a:t>
            </a:r>
            <a:r>
              <a:rPr lang="en-US" altLang="zh-CN" dirty="0" err="1"/>
              <a:t>BlackPen</a:t>
            </a:r>
            <a:r>
              <a:rPr lang="en-US" altLang="zh-CN" dirty="0"/>
              <a:t> As New Pen(</a:t>
            </a:r>
            <a:r>
              <a:rPr lang="en-US" altLang="zh-CN" dirty="0" err="1"/>
              <a:t>Color.Black</a:t>
            </a:r>
            <a:r>
              <a:rPr lang="en-US" altLang="zh-CN" dirty="0"/>
              <a:t>, 2) 		</a:t>
            </a:r>
            <a:r>
              <a:rPr lang="en-US" altLang="zh-CN" dirty="0" smtClean="0"/>
              <a:t>' </a:t>
            </a:r>
            <a:r>
              <a:rPr lang="zh-CN" altLang="zh-CN" dirty="0"/>
              <a:t>定义一个黑色画笔</a:t>
            </a:r>
          </a:p>
          <a:p>
            <a:r>
              <a:rPr lang="en-US" altLang="zh-CN" dirty="0"/>
              <a:t>    g = </a:t>
            </a:r>
            <a:r>
              <a:rPr lang="en-US" altLang="zh-CN" dirty="0" err="1"/>
              <a:t>Me.CreateGraphics</a:t>
            </a:r>
            <a:r>
              <a:rPr lang="en-US" altLang="zh-CN" dirty="0"/>
              <a:t>() 				</a:t>
            </a:r>
            <a:r>
              <a:rPr lang="en-US" altLang="zh-CN" dirty="0" smtClean="0"/>
              <a:t>' </a:t>
            </a:r>
            <a:r>
              <a:rPr lang="zh-CN" altLang="zh-CN" dirty="0"/>
              <a:t>把窗体设置为</a:t>
            </a:r>
            <a:r>
              <a:rPr lang="en-US" altLang="zh-CN" dirty="0"/>
              <a:t>Graphics</a:t>
            </a:r>
            <a:r>
              <a:rPr lang="zh-CN" altLang="zh-CN" dirty="0"/>
              <a:t>对象</a:t>
            </a:r>
          </a:p>
          <a:p>
            <a:r>
              <a:rPr lang="en-US" altLang="zh-CN" dirty="0"/>
              <a:t>    For I = 0 To 180 Step 10 				</a:t>
            </a:r>
            <a:r>
              <a:rPr lang="en-US" altLang="zh-CN" dirty="0" smtClean="0"/>
              <a:t>' </a:t>
            </a:r>
            <a:r>
              <a:rPr lang="zh-CN" altLang="zh-CN" dirty="0"/>
              <a:t>循环画</a:t>
            </a:r>
            <a:r>
              <a:rPr lang="en-US" altLang="zh-CN" dirty="0"/>
              <a:t>19</a:t>
            </a:r>
            <a:r>
              <a:rPr lang="zh-CN" altLang="zh-CN" dirty="0"/>
              <a:t>条竖线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g.DrawLine</a:t>
            </a:r>
            <a:r>
              <a:rPr lang="en-US" altLang="zh-CN" dirty="0"/>
              <a:t>(</a:t>
            </a:r>
            <a:r>
              <a:rPr lang="en-US" altLang="zh-CN" dirty="0" err="1"/>
              <a:t>BlackPen</a:t>
            </a:r>
            <a:r>
              <a:rPr lang="en-US" altLang="zh-CN" dirty="0"/>
              <a:t>, 20 + I, 20, 20 + I, 200) 		</a:t>
            </a:r>
            <a:r>
              <a:rPr lang="en-US" altLang="zh-CN" dirty="0" smtClean="0"/>
              <a:t>' </a:t>
            </a:r>
            <a:r>
              <a:rPr lang="zh-CN" altLang="zh-CN" dirty="0"/>
              <a:t>画一根线</a:t>
            </a:r>
          </a:p>
          <a:p>
            <a:r>
              <a:rPr lang="en-US" altLang="zh-CN" dirty="0"/>
              <a:t>    Next I</a:t>
            </a:r>
            <a:endParaRPr lang="zh-CN" altLang="zh-CN" dirty="0"/>
          </a:p>
          <a:p>
            <a:r>
              <a:rPr lang="en-US" altLang="zh-CN" dirty="0"/>
              <a:t>    For I = 0 To 180 Step 10 				</a:t>
            </a:r>
            <a:r>
              <a:rPr lang="en-US" altLang="zh-CN" dirty="0" smtClean="0"/>
              <a:t>' </a:t>
            </a:r>
            <a:r>
              <a:rPr lang="zh-CN" altLang="zh-CN" dirty="0"/>
              <a:t>循环画</a:t>
            </a:r>
            <a:r>
              <a:rPr lang="en-US" altLang="zh-CN" dirty="0"/>
              <a:t>19</a:t>
            </a:r>
            <a:r>
              <a:rPr lang="zh-CN" altLang="zh-CN" dirty="0"/>
              <a:t>条横线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g.DrawLine</a:t>
            </a:r>
            <a:r>
              <a:rPr lang="en-US" altLang="zh-CN" dirty="0"/>
              <a:t>(</a:t>
            </a:r>
            <a:r>
              <a:rPr lang="en-US" altLang="zh-CN" dirty="0" err="1"/>
              <a:t>BlackPen</a:t>
            </a:r>
            <a:r>
              <a:rPr lang="en-US" altLang="zh-CN" dirty="0"/>
              <a:t>, 20, 20 + I, 200, 20 + I) 		</a:t>
            </a:r>
            <a:r>
              <a:rPr lang="en-US" altLang="zh-CN" dirty="0" smtClean="0"/>
              <a:t>' </a:t>
            </a:r>
            <a:r>
              <a:rPr lang="zh-CN" altLang="zh-CN" dirty="0"/>
              <a:t>画一根线</a:t>
            </a:r>
          </a:p>
          <a:p>
            <a:r>
              <a:rPr lang="en-US" altLang="zh-CN" dirty="0"/>
              <a:t>    Next I</a:t>
            </a:r>
            <a:endParaRPr lang="zh-CN" altLang="zh-CN" dirty="0"/>
          </a:p>
          <a:p>
            <a:r>
              <a:rPr lang="en-US" altLang="zh-CN" dirty="0"/>
              <a:t>End </a:t>
            </a:r>
            <a:r>
              <a:rPr lang="en-US" altLang="zh-CN" dirty="0" smtClean="0"/>
              <a:t>Sub</a:t>
            </a:r>
          </a:p>
        </p:txBody>
      </p:sp>
    </p:spTree>
    <p:extLst>
      <p:ext uri="{BB962C8B-B14F-4D97-AF65-F5344CB8AC3E}">
        <p14:creationId xmlns:p14="http://schemas.microsoft.com/office/powerpoint/2010/main" val="356800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1"/>
            <a:ext cx="4184028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zh-CN" dirty="0"/>
              <a:t>．直线</a:t>
            </a:r>
          </a:p>
        </p:txBody>
      </p:sp>
      <p:sp>
        <p:nvSpPr>
          <p:cNvPr id="3" name="矩形 2"/>
          <p:cNvSpPr/>
          <p:nvPr/>
        </p:nvSpPr>
        <p:spPr>
          <a:xfrm>
            <a:off x="1273370" y="903341"/>
            <a:ext cx="5038559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程序运行启动后，当单击窗体时界面如图</a:t>
            </a:r>
            <a:r>
              <a:rPr lang="en-US" altLang="zh-CN" dirty="0"/>
              <a:t>7.3</a:t>
            </a:r>
            <a:r>
              <a:rPr lang="zh-CN" altLang="zh-CN" dirty="0"/>
              <a:t>所示。</a:t>
            </a:r>
          </a:p>
        </p:txBody>
      </p:sp>
      <p:pic>
        <p:nvPicPr>
          <p:cNvPr id="8194" name="Picture 2" descr="7T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648" y="1437499"/>
            <a:ext cx="3416225" cy="3416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933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1"/>
            <a:ext cx="4184028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zh-CN" dirty="0"/>
              <a:t>．矩形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97172" y="871870"/>
            <a:ext cx="919716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可以用</a:t>
            </a:r>
            <a:r>
              <a:rPr lang="en-US" altLang="zh-CN" dirty="0"/>
              <a:t>Graphics</a:t>
            </a:r>
            <a:r>
              <a:rPr lang="zh-CN" altLang="zh-CN" dirty="0"/>
              <a:t>对象的</a:t>
            </a:r>
            <a:r>
              <a:rPr lang="en-US" altLang="zh-CN" dirty="0" err="1"/>
              <a:t>DrawRectangle</a:t>
            </a:r>
            <a:r>
              <a:rPr lang="zh-CN" altLang="zh-CN" dirty="0"/>
              <a:t>方法来画矩形，有两种使用</a:t>
            </a:r>
            <a:r>
              <a:rPr lang="en-US" altLang="zh-CN" dirty="0" err="1"/>
              <a:t>DrawRectangle</a:t>
            </a:r>
            <a:r>
              <a:rPr lang="zh-CN" altLang="zh-CN" dirty="0"/>
              <a:t>方法的语法格式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471023" y="1199772"/>
            <a:ext cx="8661805" cy="68103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 err="1"/>
              <a:t>DrawRectangle</a:t>
            </a:r>
            <a:r>
              <a:rPr lang="en-US" altLang="zh-CN" dirty="0"/>
              <a:t>(</a:t>
            </a:r>
            <a:r>
              <a:rPr lang="zh-CN" altLang="zh-CN" dirty="0"/>
              <a:t>画笔对象名</a:t>
            </a:r>
            <a:r>
              <a:rPr lang="en-US" altLang="zh-CN" dirty="0"/>
              <a:t>, X, Y, </a:t>
            </a:r>
            <a:r>
              <a:rPr lang="zh-CN" altLang="zh-CN" dirty="0"/>
              <a:t>宽度</a:t>
            </a:r>
            <a:r>
              <a:rPr lang="en-US" altLang="zh-CN" dirty="0"/>
              <a:t>, </a:t>
            </a:r>
            <a:r>
              <a:rPr lang="zh-CN" altLang="zh-CN" dirty="0"/>
              <a:t>高度</a:t>
            </a:r>
            <a:r>
              <a:rPr lang="en-US" altLang="zh-CN" dirty="0"/>
              <a:t>)</a:t>
            </a:r>
            <a:endParaRPr lang="zh-CN" altLang="zh-CN" dirty="0"/>
          </a:p>
          <a:p>
            <a:r>
              <a:rPr lang="en-US" altLang="zh-CN" dirty="0" err="1"/>
              <a:t>DrawRectangle</a:t>
            </a:r>
            <a:r>
              <a:rPr lang="en-US" altLang="zh-CN" dirty="0"/>
              <a:t>(</a:t>
            </a:r>
            <a:r>
              <a:rPr lang="zh-CN" altLang="zh-CN" dirty="0"/>
              <a:t>画笔对象名</a:t>
            </a:r>
            <a:r>
              <a:rPr lang="en-US" altLang="zh-CN" dirty="0"/>
              <a:t>, </a:t>
            </a:r>
            <a:r>
              <a:rPr lang="zh-CN" altLang="zh-CN" dirty="0"/>
              <a:t>矩形</a:t>
            </a:r>
            <a:r>
              <a:rPr lang="en-US" altLang="zh-CN" dirty="0"/>
              <a:t>)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893135" y="1998921"/>
            <a:ext cx="978195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其中：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）画笔对象名，要使用的画笔对象，调用之前应已创建。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</a:t>
            </a:r>
            <a:r>
              <a:rPr lang="en-US" altLang="zh-CN" dirty="0"/>
              <a:t>X,Y</a:t>
            </a:r>
            <a:r>
              <a:rPr lang="zh-CN" altLang="zh-CN" dirty="0"/>
              <a:t>，代表矩形的左上角坐标</a:t>
            </a:r>
            <a:r>
              <a:rPr lang="en-US" altLang="zh-CN" dirty="0"/>
              <a:t>(X,Y)</a:t>
            </a:r>
            <a:r>
              <a:rPr lang="zh-CN" altLang="zh-CN" dirty="0"/>
              <a:t>，坐标值可以是</a:t>
            </a:r>
            <a:r>
              <a:rPr lang="en-US" altLang="zh-CN" dirty="0"/>
              <a:t>Integer</a:t>
            </a:r>
            <a:r>
              <a:rPr lang="zh-CN" altLang="zh-CN" dirty="0"/>
              <a:t>或</a:t>
            </a:r>
            <a:r>
              <a:rPr lang="en-US" altLang="zh-CN" dirty="0"/>
              <a:t>Single</a:t>
            </a:r>
            <a:r>
              <a:rPr lang="zh-CN" altLang="zh-CN" dirty="0"/>
              <a:t>类型的值。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）宽度</a:t>
            </a:r>
            <a:r>
              <a:rPr lang="en-US" altLang="zh-CN" dirty="0"/>
              <a:t>, </a:t>
            </a:r>
            <a:r>
              <a:rPr lang="zh-CN" altLang="zh-CN" dirty="0"/>
              <a:t>高度，分别代表所画矩形的宽度和高度值，可以是</a:t>
            </a:r>
            <a:r>
              <a:rPr lang="en-US" altLang="zh-CN" dirty="0"/>
              <a:t>Integer</a:t>
            </a:r>
            <a:r>
              <a:rPr lang="zh-CN" altLang="zh-CN" dirty="0"/>
              <a:t>或</a:t>
            </a:r>
            <a:r>
              <a:rPr lang="en-US" altLang="zh-CN" dirty="0"/>
              <a:t>Single</a:t>
            </a:r>
            <a:r>
              <a:rPr lang="zh-CN" altLang="zh-CN" dirty="0"/>
              <a:t>类型的值。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）矩形，它是用</a:t>
            </a:r>
            <a:r>
              <a:rPr lang="en-US" altLang="zh-CN" dirty="0"/>
              <a:t>Rectangle</a:t>
            </a:r>
            <a:r>
              <a:rPr lang="zh-CN" altLang="zh-CN" dirty="0"/>
              <a:t>结构定义的矩形。</a:t>
            </a:r>
            <a:r>
              <a:rPr lang="en-US" altLang="zh-CN" dirty="0"/>
              <a:t>Rectangle</a:t>
            </a:r>
            <a:r>
              <a:rPr lang="zh-CN" altLang="zh-CN" dirty="0"/>
              <a:t>结构用来指定矩形的位置和尺寸，定义该结构的构造函数的语法格式如下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6" name="圆角矩形 5"/>
          <p:cNvSpPr/>
          <p:nvPr/>
        </p:nvSpPr>
        <p:spPr>
          <a:xfrm>
            <a:off x="1471023" y="3641302"/>
            <a:ext cx="8661805" cy="125991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Public Sub New(</a:t>
            </a:r>
            <a:r>
              <a:rPr lang="en-US" altLang="zh-CN" dirty="0" err="1"/>
              <a:t>ByVal</a:t>
            </a:r>
            <a:r>
              <a:rPr lang="en-US" altLang="zh-CN" dirty="0"/>
              <a:t> X As Integer, </a:t>
            </a:r>
            <a:endParaRPr lang="zh-CN" altLang="zh-CN" dirty="0"/>
          </a:p>
          <a:p>
            <a:r>
              <a:rPr lang="en-US" altLang="zh-CN" dirty="0"/>
              <a:t>	        </a:t>
            </a:r>
            <a:r>
              <a:rPr lang="en-US" altLang="zh-CN" dirty="0" err="1"/>
              <a:t>ByVal</a:t>
            </a:r>
            <a:r>
              <a:rPr lang="en-US" altLang="zh-CN" dirty="0"/>
              <a:t> Y As Integer, </a:t>
            </a:r>
            <a:endParaRPr lang="zh-CN" altLang="zh-CN" dirty="0"/>
          </a:p>
          <a:p>
            <a:r>
              <a:rPr lang="en-US" altLang="zh-CN" dirty="0"/>
              <a:t>	        </a:t>
            </a:r>
            <a:r>
              <a:rPr lang="en-US" altLang="zh-CN" dirty="0" err="1"/>
              <a:t>ByVal</a:t>
            </a:r>
            <a:r>
              <a:rPr lang="en-US" altLang="zh-CN" dirty="0"/>
              <a:t> Width As Integer, </a:t>
            </a:r>
            <a:endParaRPr lang="zh-CN" altLang="zh-CN" dirty="0"/>
          </a:p>
          <a:p>
            <a:r>
              <a:rPr lang="en-US" altLang="zh-CN" dirty="0"/>
              <a:t>	        </a:t>
            </a:r>
            <a:r>
              <a:rPr lang="en-US" altLang="zh-CN" dirty="0" err="1"/>
              <a:t>ByVal</a:t>
            </a:r>
            <a:r>
              <a:rPr lang="en-US" altLang="zh-CN" dirty="0"/>
              <a:t> Height As Integer )</a:t>
            </a:r>
            <a:endParaRPr lang="zh-CN" altLang="zh-CN" dirty="0"/>
          </a:p>
        </p:txBody>
      </p:sp>
      <p:sp>
        <p:nvSpPr>
          <p:cNvPr id="7" name="矩形 6"/>
          <p:cNvSpPr/>
          <p:nvPr/>
        </p:nvSpPr>
        <p:spPr>
          <a:xfrm>
            <a:off x="1010093" y="4901221"/>
            <a:ext cx="948424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6088"/>
            <a:r>
              <a:rPr lang="zh-CN" altLang="zh-CN" dirty="0"/>
              <a:t>其中，</a:t>
            </a:r>
            <a:r>
              <a:rPr lang="en-US" altLang="zh-CN" dirty="0"/>
              <a:t>(X,Y)</a:t>
            </a:r>
            <a:r>
              <a:rPr lang="zh-CN" altLang="zh-CN" dirty="0"/>
              <a:t>代表矩形左上角的坐标，</a:t>
            </a:r>
            <a:r>
              <a:rPr lang="en-US" altLang="zh-CN" dirty="0"/>
              <a:t>Width</a:t>
            </a:r>
            <a:r>
              <a:rPr lang="zh-CN" altLang="zh-CN" dirty="0"/>
              <a:t>和</a:t>
            </a:r>
            <a:r>
              <a:rPr lang="en-US" altLang="zh-CN" dirty="0"/>
              <a:t>Height</a:t>
            </a:r>
            <a:r>
              <a:rPr lang="zh-CN" altLang="zh-CN" dirty="0"/>
              <a:t>分别代表矩形的宽度和高度，都是</a:t>
            </a:r>
            <a:r>
              <a:rPr lang="en-US" altLang="zh-CN" dirty="0"/>
              <a:t>Integer</a:t>
            </a:r>
            <a:r>
              <a:rPr lang="zh-CN" altLang="zh-CN" dirty="0"/>
              <a:t>类型的值。</a:t>
            </a:r>
          </a:p>
        </p:txBody>
      </p:sp>
    </p:spTree>
    <p:extLst>
      <p:ext uri="{BB962C8B-B14F-4D97-AF65-F5344CB8AC3E}">
        <p14:creationId xmlns:p14="http://schemas.microsoft.com/office/powerpoint/2010/main" val="233866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1"/>
            <a:ext cx="4184028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zh-CN" dirty="0"/>
              <a:t>．矩形</a:t>
            </a:r>
          </a:p>
        </p:txBody>
      </p:sp>
      <p:sp>
        <p:nvSpPr>
          <p:cNvPr id="3" name="矩形 2"/>
          <p:cNvSpPr/>
          <p:nvPr/>
        </p:nvSpPr>
        <p:spPr>
          <a:xfrm>
            <a:off x="1158949" y="804433"/>
            <a:ext cx="8782493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例如，定义一个矩形结构，左上角坐标为</a:t>
            </a:r>
            <a:r>
              <a:rPr lang="en-US" altLang="zh-CN" dirty="0"/>
              <a:t>(20,20)</a:t>
            </a:r>
            <a:r>
              <a:rPr lang="zh-CN" altLang="zh-CN" dirty="0"/>
              <a:t>，宽度和高度分别为</a:t>
            </a:r>
            <a:r>
              <a:rPr lang="en-US" altLang="zh-CN" dirty="0"/>
              <a:t>100</a:t>
            </a:r>
            <a:r>
              <a:rPr lang="zh-CN" altLang="zh-CN" dirty="0"/>
              <a:t>和</a:t>
            </a:r>
            <a:r>
              <a:rPr lang="en-US" altLang="zh-CN" dirty="0"/>
              <a:t>80</a:t>
            </a:r>
            <a:r>
              <a:rPr lang="zh-CN" altLang="zh-CN" dirty="0"/>
              <a:t>，代码如下：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1300902" y="1158376"/>
            <a:ext cx="8938251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Dim Rect1 As New </a:t>
            </a:r>
            <a:r>
              <a:rPr lang="en-US" altLang="zh-CN" dirty="0" err="1"/>
              <a:t>RecTangle</a:t>
            </a:r>
            <a:r>
              <a:rPr lang="en-US" altLang="zh-CN" dirty="0"/>
              <a:t>(20, 20, 100, 80)			</a:t>
            </a:r>
            <a:r>
              <a:rPr lang="en-US" altLang="zh-CN" dirty="0" smtClean="0"/>
              <a:t>' </a:t>
            </a:r>
            <a:r>
              <a:rPr lang="zh-CN" altLang="zh-CN" dirty="0"/>
              <a:t>定义矩形结构</a:t>
            </a:r>
          </a:p>
        </p:txBody>
      </p:sp>
      <p:sp>
        <p:nvSpPr>
          <p:cNvPr id="5" name="矩形 4"/>
          <p:cNvSpPr/>
          <p:nvPr/>
        </p:nvSpPr>
        <p:spPr>
          <a:xfrm>
            <a:off x="1194572" y="1647620"/>
            <a:ext cx="5852884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再根据上面定义的矩形，在窗体内画一个矩形，代码如下：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00902" y="2105247"/>
            <a:ext cx="8938251" cy="1838801"/>
          </a:xfrm>
          <a:prstGeom prst="roundRect">
            <a:avLst>
              <a:gd name="adj" fmla="val 11463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Dim  Rect1  As  </a:t>
            </a:r>
            <a:r>
              <a:rPr lang="en-US" altLang="zh-CN" dirty="0" err="1"/>
              <a:t>RecTangle</a:t>
            </a:r>
            <a:r>
              <a:rPr lang="en-US" altLang="zh-CN" dirty="0"/>
              <a:t>				</a:t>
            </a:r>
            <a:r>
              <a:rPr lang="en-US" altLang="zh-CN" dirty="0" smtClean="0"/>
              <a:t>' </a:t>
            </a:r>
            <a:r>
              <a:rPr lang="zh-CN" altLang="zh-CN" dirty="0"/>
              <a:t>声明矩形结构变量</a:t>
            </a:r>
          </a:p>
          <a:p>
            <a:r>
              <a:rPr lang="en-US" altLang="zh-CN" dirty="0"/>
              <a:t>Dim g As Graphics</a:t>
            </a:r>
            <a:endParaRPr lang="zh-CN" altLang="zh-CN" dirty="0"/>
          </a:p>
          <a:p>
            <a:r>
              <a:rPr lang="en-US" altLang="zh-CN" dirty="0"/>
              <a:t>Dim  </a:t>
            </a:r>
            <a:r>
              <a:rPr lang="en-US" altLang="zh-CN" dirty="0" err="1"/>
              <a:t>BlackPen</a:t>
            </a:r>
            <a:r>
              <a:rPr lang="en-US" altLang="zh-CN" dirty="0"/>
              <a:t>  As  New  Pen(</a:t>
            </a:r>
            <a:r>
              <a:rPr lang="en-US" altLang="zh-CN" dirty="0" err="1"/>
              <a:t>Color.Black</a:t>
            </a:r>
            <a:r>
              <a:rPr lang="en-US" altLang="zh-CN" dirty="0"/>
              <a:t> , 2)		</a:t>
            </a:r>
            <a:r>
              <a:rPr lang="en-US" altLang="zh-CN" dirty="0" smtClean="0"/>
              <a:t>' </a:t>
            </a:r>
            <a:r>
              <a:rPr lang="zh-CN" altLang="zh-CN" dirty="0"/>
              <a:t>定义一个黑色画笔</a:t>
            </a:r>
          </a:p>
          <a:p>
            <a:r>
              <a:rPr lang="en-US" altLang="zh-CN" dirty="0"/>
              <a:t>Rect1 = New </a:t>
            </a:r>
            <a:r>
              <a:rPr lang="en-US" altLang="zh-CN" dirty="0" err="1"/>
              <a:t>RecTangle</a:t>
            </a:r>
            <a:r>
              <a:rPr lang="en-US" altLang="zh-CN" dirty="0"/>
              <a:t>(20 , 20 , 100 , 80)		</a:t>
            </a:r>
            <a:r>
              <a:rPr lang="en-US" altLang="zh-CN" dirty="0" smtClean="0"/>
              <a:t>' </a:t>
            </a:r>
            <a:r>
              <a:rPr lang="zh-CN" altLang="zh-CN" dirty="0"/>
              <a:t>定义矩形结构</a:t>
            </a:r>
          </a:p>
          <a:p>
            <a:r>
              <a:rPr lang="en-US" altLang="zh-CN" dirty="0"/>
              <a:t>g = </a:t>
            </a:r>
            <a:r>
              <a:rPr lang="en-US" altLang="zh-CN" dirty="0" err="1"/>
              <a:t>Me.CreateGraphics</a:t>
            </a:r>
            <a:r>
              <a:rPr lang="en-US" altLang="zh-CN" dirty="0"/>
              <a:t>()				</a:t>
            </a:r>
            <a:r>
              <a:rPr lang="en-US" altLang="zh-CN" dirty="0" smtClean="0"/>
              <a:t>' </a:t>
            </a:r>
            <a:r>
              <a:rPr lang="zh-CN" altLang="zh-CN" dirty="0"/>
              <a:t>把窗体设置为</a:t>
            </a:r>
            <a:r>
              <a:rPr lang="en-US" altLang="zh-CN" dirty="0"/>
              <a:t>Graphics</a:t>
            </a:r>
            <a:r>
              <a:rPr lang="zh-CN" altLang="zh-CN" dirty="0"/>
              <a:t>对象</a:t>
            </a:r>
          </a:p>
          <a:p>
            <a:r>
              <a:rPr lang="en-US" altLang="zh-CN" dirty="0" err="1"/>
              <a:t>g.DrawRectangle</a:t>
            </a:r>
            <a:r>
              <a:rPr lang="en-US" altLang="zh-CN" dirty="0"/>
              <a:t>(</a:t>
            </a:r>
            <a:r>
              <a:rPr lang="en-US" altLang="zh-CN" dirty="0" err="1"/>
              <a:t>BlackPen</a:t>
            </a:r>
            <a:r>
              <a:rPr lang="en-US" altLang="zh-CN" dirty="0"/>
              <a:t> , Rect1 )			</a:t>
            </a:r>
            <a:r>
              <a:rPr lang="en-US" altLang="zh-CN" dirty="0" smtClean="0"/>
              <a:t>' </a:t>
            </a:r>
            <a:r>
              <a:rPr lang="zh-CN" altLang="zh-CN" dirty="0"/>
              <a:t>在窗体上画出</a:t>
            </a:r>
            <a:r>
              <a:rPr lang="zh-CN" altLang="zh-CN" dirty="0" smtClean="0"/>
              <a:t>矩形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33112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1"/>
            <a:ext cx="4184028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3</a:t>
            </a:r>
            <a:r>
              <a:rPr lang="zh-CN" altLang="zh-CN" dirty="0"/>
              <a:t>．多边形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22744" y="988828"/>
            <a:ext cx="902704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可以用</a:t>
            </a:r>
            <a:r>
              <a:rPr lang="en-US" altLang="zh-CN" dirty="0"/>
              <a:t>Graphics</a:t>
            </a:r>
            <a:r>
              <a:rPr lang="zh-CN" altLang="zh-CN" dirty="0"/>
              <a:t>对象的</a:t>
            </a:r>
            <a:r>
              <a:rPr lang="en-US" altLang="zh-CN" dirty="0" err="1"/>
              <a:t>DrawPolygon</a:t>
            </a:r>
            <a:r>
              <a:rPr lang="zh-CN" altLang="zh-CN" dirty="0"/>
              <a:t>方法来画多边形，使用</a:t>
            </a:r>
            <a:r>
              <a:rPr lang="en-US" altLang="zh-CN" dirty="0" err="1"/>
              <a:t>DrawPolygon</a:t>
            </a:r>
            <a:r>
              <a:rPr lang="zh-CN" altLang="zh-CN" dirty="0"/>
              <a:t>方法的语法格式如下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349938" y="1377311"/>
            <a:ext cx="8612769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 err="1"/>
              <a:t>DrawPolygon</a:t>
            </a:r>
            <a:r>
              <a:rPr lang="en-US" altLang="zh-CN" dirty="0"/>
              <a:t>(</a:t>
            </a:r>
            <a:r>
              <a:rPr lang="zh-CN" altLang="zh-CN" dirty="0"/>
              <a:t>画笔对象名</a:t>
            </a:r>
            <a:r>
              <a:rPr lang="en-US" altLang="zh-CN" dirty="0"/>
              <a:t>,</a:t>
            </a:r>
            <a:r>
              <a:rPr lang="zh-CN" altLang="zh-CN" dirty="0"/>
              <a:t>顶点</a:t>
            </a:r>
            <a:r>
              <a:rPr lang="en-US" altLang="zh-CN" dirty="0"/>
              <a:t>)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818707" y="1782854"/>
            <a:ext cx="943107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其中：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）画笔对象名，要使用的画笔对象，调用之前应已创建。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）顶点，是一个数组，类型是</a:t>
            </a:r>
            <a:r>
              <a:rPr lang="en-US" altLang="zh-CN" dirty="0"/>
              <a:t>Point</a:t>
            </a:r>
            <a:r>
              <a:rPr lang="zh-CN" altLang="zh-CN" dirty="0"/>
              <a:t>或</a:t>
            </a:r>
            <a:r>
              <a:rPr lang="en-US" altLang="zh-CN" dirty="0" err="1"/>
              <a:t>PointF</a:t>
            </a:r>
            <a:r>
              <a:rPr lang="zh-CN" altLang="zh-CN" dirty="0"/>
              <a:t>结构。数组中的每一个元素都是</a:t>
            </a:r>
            <a:r>
              <a:rPr lang="en-US" altLang="zh-CN" dirty="0"/>
              <a:t>Point</a:t>
            </a:r>
            <a:r>
              <a:rPr lang="zh-CN" altLang="zh-CN" dirty="0"/>
              <a:t>或</a:t>
            </a:r>
            <a:r>
              <a:rPr lang="en-US" altLang="zh-CN" dirty="0" err="1"/>
              <a:t>PointF</a:t>
            </a:r>
            <a:r>
              <a:rPr lang="zh-CN" altLang="zh-CN" dirty="0"/>
              <a:t>结构的点，它代表多边形的一个顶点，两个相邻的顶点构成一条边，若最后一个顶点与第一个顶点不一致，将把它们连成线，构成最后一条边。</a:t>
            </a:r>
          </a:p>
          <a:p>
            <a:pPr indent="446088"/>
            <a:r>
              <a:rPr lang="zh-CN" altLang="zh-CN" dirty="0"/>
              <a:t>例如，在窗体上画一个三角形，代码如下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1349938" y="3530009"/>
            <a:ext cx="8612769" cy="1645563"/>
          </a:xfrm>
          <a:prstGeom prst="roundRect">
            <a:avLst>
              <a:gd name="adj" fmla="val 8673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Dim g As Graphics</a:t>
            </a:r>
            <a:endParaRPr lang="zh-CN" altLang="zh-CN" sz="1600" dirty="0"/>
          </a:p>
          <a:p>
            <a:r>
              <a:rPr lang="en-US" altLang="zh-CN" sz="1600" dirty="0"/>
              <a:t>Dim  </a:t>
            </a:r>
            <a:r>
              <a:rPr lang="en-US" altLang="zh-CN" sz="1600" dirty="0" err="1"/>
              <a:t>BlackPen</a:t>
            </a:r>
            <a:r>
              <a:rPr lang="en-US" altLang="zh-CN" sz="1600" dirty="0"/>
              <a:t>  As  New  Pen (</a:t>
            </a:r>
            <a:r>
              <a:rPr lang="en-US" altLang="zh-CN" sz="1600" dirty="0" err="1"/>
              <a:t>Color.Black</a:t>
            </a:r>
            <a:r>
              <a:rPr lang="en-US" altLang="zh-CN" sz="1600" dirty="0"/>
              <a:t>, 2)		</a:t>
            </a:r>
            <a:r>
              <a:rPr lang="en-US" altLang="zh-CN" sz="1600" dirty="0" smtClean="0"/>
              <a:t>' </a:t>
            </a:r>
            <a:r>
              <a:rPr lang="zh-CN" altLang="zh-CN" sz="1600" dirty="0"/>
              <a:t>定义一个黑色画笔</a:t>
            </a:r>
          </a:p>
          <a:p>
            <a:r>
              <a:rPr lang="en-US" altLang="zh-CN" sz="1600" dirty="0"/>
              <a:t> </a:t>
            </a:r>
            <a:endParaRPr lang="zh-CN" altLang="zh-CN" sz="1600" dirty="0"/>
          </a:p>
          <a:p>
            <a:r>
              <a:rPr lang="en-US" altLang="zh-CN" sz="1600" dirty="0"/>
              <a:t>g = </a:t>
            </a:r>
            <a:r>
              <a:rPr lang="en-US" altLang="zh-CN" sz="1600" dirty="0" err="1"/>
              <a:t>Me.CreateGraphics</a:t>
            </a:r>
            <a:r>
              <a:rPr lang="en-US" altLang="zh-CN" sz="1600" dirty="0"/>
              <a:t>()				</a:t>
            </a:r>
            <a:r>
              <a:rPr lang="en-US" altLang="zh-CN" sz="1600" dirty="0" smtClean="0"/>
              <a:t>' </a:t>
            </a:r>
            <a:r>
              <a:rPr lang="zh-CN" altLang="zh-CN" sz="1600" dirty="0"/>
              <a:t>把窗体设置为</a:t>
            </a:r>
            <a:r>
              <a:rPr lang="en-US" altLang="zh-CN" sz="1600" dirty="0"/>
              <a:t>Graphics</a:t>
            </a:r>
            <a:r>
              <a:rPr lang="zh-CN" altLang="zh-CN" sz="1600" dirty="0" smtClean="0"/>
              <a:t>对象</a:t>
            </a:r>
          </a:p>
          <a:p>
            <a:r>
              <a:rPr lang="en-US" altLang="zh-CN" sz="1600" dirty="0" smtClean="0"/>
              <a:t>' </a:t>
            </a:r>
            <a:r>
              <a:rPr lang="zh-CN" altLang="zh-CN" sz="1600" dirty="0" smtClean="0"/>
              <a:t>在窗体上画出三角形</a:t>
            </a:r>
          </a:p>
          <a:p>
            <a:r>
              <a:rPr lang="en-US" altLang="zh-CN" sz="1600" dirty="0" err="1" smtClean="0"/>
              <a:t>g.DrawPolygon</a:t>
            </a:r>
            <a:r>
              <a:rPr lang="en-US" altLang="zh-CN" sz="1600" dirty="0" smtClean="0"/>
              <a:t>(</a:t>
            </a:r>
            <a:r>
              <a:rPr lang="en-US" altLang="zh-CN" sz="1600" dirty="0" err="1" smtClean="0"/>
              <a:t>BlackPen</a:t>
            </a:r>
            <a:r>
              <a:rPr lang="en-US" altLang="zh-CN" sz="1600" dirty="0"/>
              <a:t>, New Point() {New Point(20,80), New Point(50,30), New Point(80,80) </a:t>
            </a:r>
            <a:r>
              <a:rPr lang="en-US" altLang="zh-CN" sz="1600" dirty="0" smtClean="0"/>
              <a:t>})</a:t>
            </a:r>
            <a:endParaRPr lang="zh-CN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670859314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1"/>
            <a:ext cx="4184028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3</a:t>
            </a:r>
            <a:r>
              <a:rPr lang="zh-CN" altLang="zh-CN" dirty="0"/>
              <a:t>．多边形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82502" y="786809"/>
            <a:ext cx="949487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542925"/>
            <a:r>
              <a:rPr lang="zh-CN" altLang="zh-CN" dirty="0"/>
              <a:t>【例</a:t>
            </a:r>
            <a:r>
              <a:rPr lang="en-US" altLang="zh-CN" dirty="0"/>
              <a:t>7.2</a:t>
            </a:r>
            <a:r>
              <a:rPr lang="zh-CN" altLang="zh-CN" dirty="0"/>
              <a:t>】 在窗体中画一个矩形，在图片框中画一个三角形。</a:t>
            </a:r>
          </a:p>
          <a:p>
            <a:pPr indent="542925"/>
            <a:r>
              <a:rPr lang="zh-CN" altLang="zh-CN" dirty="0"/>
              <a:t>新建一个项目，在窗体中放一个按钮和一个图片框（白色背景），在按钮的单击事件中编程，实现在窗体空白处画一个矩形，在图片框中画一个三角形。</a:t>
            </a:r>
          </a:p>
          <a:p>
            <a:pPr indent="542925"/>
            <a:r>
              <a:rPr lang="zh-CN" altLang="zh-CN" dirty="0"/>
              <a:t>程序代码如下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520456" y="1925582"/>
            <a:ext cx="8676167" cy="3560832"/>
          </a:xfrm>
          <a:prstGeom prst="roundRect">
            <a:avLst>
              <a:gd name="adj" fmla="val 4562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Private Sub Button1_Click(</a:t>
            </a:r>
            <a:r>
              <a:rPr lang="en-US" altLang="zh-CN" dirty="0" err="1"/>
              <a:t>ByVal</a:t>
            </a:r>
            <a:r>
              <a:rPr lang="en-US" altLang="zh-CN" dirty="0"/>
              <a:t> sender As </a:t>
            </a:r>
            <a:r>
              <a:rPr lang="en-US" altLang="zh-CN" dirty="0" err="1"/>
              <a:t>System.Object</a:t>
            </a:r>
            <a:r>
              <a:rPr lang="en-US" altLang="zh-CN" dirty="0"/>
              <a:t>, </a:t>
            </a:r>
            <a:r>
              <a:rPr lang="en-US" altLang="zh-CN" dirty="0" err="1"/>
              <a:t>ByVal</a:t>
            </a:r>
            <a:r>
              <a:rPr lang="en-US" altLang="zh-CN" dirty="0"/>
              <a:t> e As </a:t>
            </a:r>
            <a:r>
              <a:rPr lang="en-US" altLang="zh-CN" dirty="0" err="1"/>
              <a:t>System.EventArgs</a:t>
            </a:r>
            <a:r>
              <a:rPr lang="en-US" altLang="zh-CN" dirty="0"/>
              <a:t>)</a:t>
            </a:r>
            <a:endParaRPr lang="zh-CN" altLang="zh-CN" dirty="0"/>
          </a:p>
          <a:p>
            <a:r>
              <a:rPr lang="en-US" altLang="zh-CN" dirty="0"/>
              <a:t>					</a:t>
            </a:r>
            <a:r>
              <a:rPr lang="en-US" altLang="zh-CN" dirty="0" smtClean="0"/>
              <a:t> </a:t>
            </a:r>
            <a:r>
              <a:rPr lang="en-US" altLang="zh-CN" dirty="0"/>
              <a:t>Handles Button1.Click</a:t>
            </a:r>
            <a:endParaRPr lang="zh-CN" altLang="zh-CN" dirty="0"/>
          </a:p>
          <a:p>
            <a:r>
              <a:rPr lang="en-US" altLang="zh-CN" dirty="0"/>
              <a:t>    Dim g1, g2 As Graphics</a:t>
            </a:r>
            <a:endParaRPr lang="zh-CN" altLang="zh-CN" dirty="0"/>
          </a:p>
          <a:p>
            <a:r>
              <a:rPr lang="en-US" altLang="zh-CN" dirty="0"/>
              <a:t>    Dim </a:t>
            </a:r>
            <a:r>
              <a:rPr lang="en-US" altLang="zh-CN" dirty="0" err="1"/>
              <a:t>BlackPen</a:t>
            </a:r>
            <a:r>
              <a:rPr lang="en-US" altLang="zh-CN" dirty="0"/>
              <a:t> As New Pen(</a:t>
            </a:r>
            <a:r>
              <a:rPr lang="en-US" altLang="zh-CN" dirty="0" err="1"/>
              <a:t>Color.Black</a:t>
            </a:r>
            <a:r>
              <a:rPr lang="en-US" altLang="zh-CN" dirty="0"/>
              <a:t>, 2) 	</a:t>
            </a:r>
            <a:r>
              <a:rPr lang="en-US" altLang="zh-CN" dirty="0" smtClean="0"/>
              <a:t>' </a:t>
            </a:r>
            <a:r>
              <a:rPr lang="zh-CN" altLang="zh-CN" dirty="0"/>
              <a:t>定义一个黑色画笔</a:t>
            </a:r>
          </a:p>
          <a:p>
            <a:r>
              <a:rPr lang="en-US" altLang="zh-CN" dirty="0"/>
              <a:t>    Dim p1 As New Point(20, 80) 		</a:t>
            </a:r>
            <a:r>
              <a:rPr lang="en-US" altLang="zh-CN" dirty="0" smtClean="0"/>
              <a:t>' </a:t>
            </a:r>
            <a:r>
              <a:rPr lang="zh-CN" altLang="zh-CN" dirty="0"/>
              <a:t>定义一个坐标点</a:t>
            </a:r>
          </a:p>
          <a:p>
            <a:r>
              <a:rPr lang="en-US" altLang="zh-CN" dirty="0"/>
              <a:t>    Dim p2 As New Point(50, 30) 		</a:t>
            </a:r>
            <a:r>
              <a:rPr lang="en-US" altLang="zh-CN" dirty="0" smtClean="0"/>
              <a:t>' </a:t>
            </a:r>
            <a:r>
              <a:rPr lang="zh-CN" altLang="zh-CN" dirty="0"/>
              <a:t>定义一个坐标点</a:t>
            </a:r>
          </a:p>
          <a:p>
            <a:r>
              <a:rPr lang="en-US" altLang="zh-CN" dirty="0"/>
              <a:t>    Dim p3 As New Point(80, 80) 		</a:t>
            </a:r>
            <a:r>
              <a:rPr lang="en-US" altLang="zh-CN" dirty="0" smtClean="0"/>
              <a:t>' </a:t>
            </a:r>
            <a:r>
              <a:rPr lang="zh-CN" altLang="zh-CN" dirty="0"/>
              <a:t>定义一个坐标点</a:t>
            </a:r>
          </a:p>
          <a:p>
            <a:r>
              <a:rPr lang="en-US" altLang="zh-CN" dirty="0"/>
              <a:t>    Dim </a:t>
            </a:r>
            <a:r>
              <a:rPr lang="en-US" altLang="zh-CN" dirty="0" err="1"/>
              <a:t>myPolyg</a:t>
            </a:r>
            <a:r>
              <a:rPr lang="en-US" altLang="zh-CN" dirty="0"/>
              <a:t> As Point() = {p1, p2, p3} 		</a:t>
            </a:r>
            <a:r>
              <a:rPr lang="en-US" altLang="zh-CN" dirty="0" smtClean="0"/>
              <a:t>' </a:t>
            </a:r>
            <a:r>
              <a:rPr lang="zh-CN" altLang="zh-CN" dirty="0"/>
              <a:t>定义一个顶点数组</a:t>
            </a:r>
          </a:p>
          <a:p>
            <a:r>
              <a:rPr lang="en-US" altLang="zh-CN" dirty="0"/>
              <a:t>    g1 = </a:t>
            </a:r>
            <a:r>
              <a:rPr lang="en-US" altLang="zh-CN" dirty="0" err="1"/>
              <a:t>Me.CreateGraphics</a:t>
            </a:r>
            <a:r>
              <a:rPr lang="en-US" altLang="zh-CN" dirty="0"/>
              <a:t>() 			</a:t>
            </a:r>
            <a:r>
              <a:rPr lang="en-US" altLang="zh-CN" dirty="0" smtClean="0"/>
              <a:t>' </a:t>
            </a:r>
            <a:r>
              <a:rPr lang="zh-CN" altLang="zh-CN" dirty="0"/>
              <a:t>把窗体设置为</a:t>
            </a:r>
            <a:r>
              <a:rPr lang="en-US" altLang="zh-CN" dirty="0"/>
              <a:t>Graphics</a:t>
            </a:r>
            <a:r>
              <a:rPr lang="zh-CN" altLang="zh-CN" dirty="0"/>
              <a:t>对象</a:t>
            </a:r>
          </a:p>
          <a:p>
            <a:r>
              <a:rPr lang="en-US" altLang="zh-CN" dirty="0"/>
              <a:t>    g1.DrawRectangle(</a:t>
            </a:r>
            <a:r>
              <a:rPr lang="en-US" altLang="zh-CN" dirty="0" err="1"/>
              <a:t>BlackPen</a:t>
            </a:r>
            <a:r>
              <a:rPr lang="en-US" altLang="zh-CN" dirty="0"/>
              <a:t>, 10, 10, 80, 50) 	</a:t>
            </a:r>
            <a:r>
              <a:rPr lang="en-US" altLang="zh-CN" dirty="0" smtClean="0"/>
              <a:t>' </a:t>
            </a:r>
            <a:r>
              <a:rPr lang="zh-CN" altLang="zh-CN" dirty="0"/>
              <a:t>在窗体上画出矩形</a:t>
            </a:r>
          </a:p>
          <a:p>
            <a:r>
              <a:rPr lang="en-US" altLang="zh-CN" dirty="0"/>
              <a:t>    g2 = PictureBox1.CreateGraphics() 		</a:t>
            </a:r>
            <a:r>
              <a:rPr lang="en-US" altLang="zh-CN" dirty="0" smtClean="0"/>
              <a:t>' </a:t>
            </a:r>
            <a:r>
              <a:rPr lang="zh-CN" altLang="zh-CN" dirty="0"/>
              <a:t>把图片框设置为</a:t>
            </a:r>
            <a:r>
              <a:rPr lang="en-US" altLang="zh-CN" dirty="0"/>
              <a:t>Graphics</a:t>
            </a:r>
            <a:r>
              <a:rPr lang="zh-CN" altLang="zh-CN" dirty="0"/>
              <a:t>对象</a:t>
            </a:r>
          </a:p>
          <a:p>
            <a:r>
              <a:rPr lang="en-US" altLang="zh-CN" dirty="0"/>
              <a:t>    g2.DrawPolygon(</a:t>
            </a:r>
            <a:r>
              <a:rPr lang="en-US" altLang="zh-CN" dirty="0" err="1"/>
              <a:t>BlackPen</a:t>
            </a:r>
            <a:r>
              <a:rPr lang="en-US" altLang="zh-CN" dirty="0"/>
              <a:t>, </a:t>
            </a:r>
            <a:r>
              <a:rPr lang="en-US" altLang="zh-CN" dirty="0" err="1"/>
              <a:t>myPolyg</a:t>
            </a:r>
            <a:r>
              <a:rPr lang="en-US" altLang="zh-CN" dirty="0"/>
              <a:t>) 		</a:t>
            </a:r>
            <a:r>
              <a:rPr lang="en-US" altLang="zh-CN" dirty="0" smtClean="0"/>
              <a:t>' </a:t>
            </a:r>
            <a:r>
              <a:rPr lang="zh-CN" altLang="zh-CN" dirty="0"/>
              <a:t>在图片框中画出三角形</a:t>
            </a:r>
          </a:p>
          <a:p>
            <a:r>
              <a:rPr lang="en-US" altLang="zh-CN" dirty="0"/>
              <a:t>End </a:t>
            </a:r>
            <a:r>
              <a:rPr lang="en-US" altLang="zh-CN" dirty="0" smtClean="0"/>
              <a:t>Sub</a:t>
            </a:r>
          </a:p>
        </p:txBody>
      </p:sp>
    </p:spTree>
    <p:extLst>
      <p:ext uri="{BB962C8B-B14F-4D97-AF65-F5344CB8AC3E}">
        <p14:creationId xmlns:p14="http://schemas.microsoft.com/office/powerpoint/2010/main" val="113225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1"/>
            <a:ext cx="4184028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3</a:t>
            </a:r>
            <a:r>
              <a:rPr lang="zh-CN" altLang="zh-CN" dirty="0"/>
              <a:t>．多边形</a:t>
            </a:r>
          </a:p>
        </p:txBody>
      </p:sp>
      <p:sp>
        <p:nvSpPr>
          <p:cNvPr id="3" name="矩形 2"/>
          <p:cNvSpPr/>
          <p:nvPr/>
        </p:nvSpPr>
        <p:spPr>
          <a:xfrm>
            <a:off x="1302506" y="775751"/>
            <a:ext cx="6128601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程序运行启动后，当单击“画图”按钮时的界面如图</a:t>
            </a:r>
            <a:r>
              <a:rPr lang="en-US" altLang="zh-CN" dirty="0"/>
              <a:t>7.4</a:t>
            </a:r>
            <a:r>
              <a:rPr lang="zh-CN" altLang="zh-CN" dirty="0"/>
              <a:t>所示。</a:t>
            </a:r>
          </a:p>
        </p:txBody>
      </p:sp>
      <p:pic>
        <p:nvPicPr>
          <p:cNvPr id="9218" name="Picture 2" descr="7T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708" y="1253090"/>
            <a:ext cx="3647780" cy="2732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898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1"/>
            <a:ext cx="4184028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4</a:t>
            </a:r>
            <a:r>
              <a:rPr lang="zh-CN" altLang="zh-CN" dirty="0"/>
              <a:t>．圆和椭圆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46297" y="861237"/>
            <a:ext cx="9335387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圆和椭圆都是用</a:t>
            </a:r>
            <a:r>
              <a:rPr lang="en-US" altLang="zh-CN" dirty="0"/>
              <a:t>Graphics</a:t>
            </a:r>
            <a:r>
              <a:rPr lang="zh-CN" altLang="zh-CN" dirty="0"/>
              <a:t>对象的</a:t>
            </a:r>
            <a:r>
              <a:rPr lang="en-US" altLang="zh-CN" dirty="0" err="1"/>
              <a:t>DrawEllipse</a:t>
            </a:r>
            <a:r>
              <a:rPr lang="zh-CN" altLang="zh-CN" dirty="0"/>
              <a:t>方法来画，使用</a:t>
            </a:r>
            <a:r>
              <a:rPr lang="en-US" altLang="zh-CN" dirty="0" err="1"/>
              <a:t>DrawEllipse</a:t>
            </a:r>
            <a:r>
              <a:rPr lang="zh-CN" altLang="zh-CN" dirty="0"/>
              <a:t>方法的格式与画矩形方法的格式一样，所定义的矩形作为所画的圆或椭圆的外切矩形，圆或椭圆的大小和形状由外切矩形决定。使用</a:t>
            </a:r>
            <a:r>
              <a:rPr lang="en-US" altLang="zh-CN" dirty="0" err="1"/>
              <a:t>DrawEllipse</a:t>
            </a:r>
            <a:r>
              <a:rPr lang="zh-CN" altLang="zh-CN" dirty="0"/>
              <a:t>方法的语法格式如下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477926" y="1828800"/>
            <a:ext cx="8367823" cy="68103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DrawEllipse</a:t>
            </a:r>
            <a:r>
              <a:rPr lang="en-US" altLang="zh-CN" dirty="0"/>
              <a:t>(</a:t>
            </a:r>
            <a:r>
              <a:rPr lang="zh-CN" altLang="zh-CN" dirty="0"/>
              <a:t>画笔对象名</a:t>
            </a:r>
            <a:r>
              <a:rPr lang="en-US" altLang="zh-CN" dirty="0"/>
              <a:t>,X,Y,</a:t>
            </a:r>
            <a:r>
              <a:rPr lang="zh-CN" altLang="zh-CN" dirty="0"/>
              <a:t>宽度</a:t>
            </a:r>
            <a:r>
              <a:rPr lang="en-US" altLang="zh-CN" dirty="0"/>
              <a:t>,</a:t>
            </a:r>
            <a:r>
              <a:rPr lang="zh-CN" altLang="zh-CN" dirty="0"/>
              <a:t>高度</a:t>
            </a:r>
            <a:r>
              <a:rPr lang="en-US" altLang="zh-CN" dirty="0"/>
              <a:t>)</a:t>
            </a:r>
            <a:endParaRPr lang="zh-CN" altLang="zh-CN" dirty="0"/>
          </a:p>
          <a:p>
            <a:r>
              <a:rPr lang="en-US" altLang="zh-CN" dirty="0" err="1"/>
              <a:t>DrawEllipse</a:t>
            </a:r>
            <a:r>
              <a:rPr lang="en-US" altLang="zh-CN" dirty="0"/>
              <a:t>(</a:t>
            </a:r>
            <a:r>
              <a:rPr lang="zh-CN" altLang="zh-CN" dirty="0"/>
              <a:t>画笔对象名</a:t>
            </a:r>
            <a:r>
              <a:rPr lang="en-US" altLang="zh-CN" dirty="0"/>
              <a:t>,</a:t>
            </a:r>
            <a:r>
              <a:rPr lang="zh-CN" altLang="zh-CN" dirty="0"/>
              <a:t>矩形</a:t>
            </a:r>
            <a:r>
              <a:rPr lang="en-US" altLang="zh-CN" dirty="0" smtClean="0"/>
              <a:t>)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946299" y="2509838"/>
            <a:ext cx="933538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例如，定义一个长方形矩形，左上角坐标为</a:t>
            </a:r>
            <a:r>
              <a:rPr lang="en-US" altLang="zh-CN" dirty="0"/>
              <a:t>(20,20)</a:t>
            </a:r>
            <a:r>
              <a:rPr lang="zh-CN" altLang="zh-CN" dirty="0"/>
              <a:t>，宽度和高度分别为</a:t>
            </a:r>
            <a:r>
              <a:rPr lang="en-US" altLang="zh-CN" dirty="0"/>
              <a:t>100</a:t>
            </a:r>
            <a:r>
              <a:rPr lang="zh-CN" altLang="zh-CN" dirty="0"/>
              <a:t>和</a:t>
            </a:r>
            <a:r>
              <a:rPr lang="en-US" altLang="zh-CN" dirty="0"/>
              <a:t>80</a:t>
            </a:r>
            <a:r>
              <a:rPr lang="zh-CN" altLang="zh-CN" dirty="0"/>
              <a:t>，在其中画一个椭圆，另外定义一个正方形，左上角坐标为</a:t>
            </a:r>
            <a:r>
              <a:rPr lang="en-US" altLang="zh-CN" dirty="0"/>
              <a:t>(140,20)</a:t>
            </a:r>
            <a:r>
              <a:rPr lang="zh-CN" altLang="zh-CN" dirty="0"/>
              <a:t>，宽度和高度分别为</a:t>
            </a:r>
            <a:r>
              <a:rPr lang="en-US" altLang="zh-CN" dirty="0"/>
              <a:t>80</a:t>
            </a:r>
            <a:r>
              <a:rPr lang="zh-CN" altLang="zh-CN" dirty="0"/>
              <a:t>和</a:t>
            </a:r>
            <a:r>
              <a:rPr lang="en-US" altLang="zh-CN" dirty="0"/>
              <a:t>80</a:t>
            </a:r>
            <a:r>
              <a:rPr lang="zh-CN" altLang="zh-CN" dirty="0"/>
              <a:t>，在其中画一个圆，代码如下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1477926" y="3387001"/>
            <a:ext cx="8367823" cy="2290882"/>
          </a:xfrm>
          <a:prstGeom prst="roundRect">
            <a:avLst>
              <a:gd name="adj" fmla="val 8419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Dim  Rect1,Rect2  As  </a:t>
            </a:r>
            <a:r>
              <a:rPr lang="en-US" altLang="zh-CN" dirty="0" err="1"/>
              <a:t>RecTangle</a:t>
            </a:r>
            <a:r>
              <a:rPr lang="en-US" altLang="zh-CN" dirty="0"/>
              <a:t>			</a:t>
            </a:r>
            <a:r>
              <a:rPr lang="en-US" altLang="zh-CN" dirty="0" smtClean="0"/>
              <a:t>' </a:t>
            </a:r>
            <a:r>
              <a:rPr lang="zh-CN" altLang="zh-CN" dirty="0"/>
              <a:t>声明矩形结构变量</a:t>
            </a:r>
          </a:p>
          <a:p>
            <a:r>
              <a:rPr lang="en-US" altLang="zh-CN" dirty="0"/>
              <a:t>Dim g As Graphics</a:t>
            </a:r>
            <a:endParaRPr lang="zh-CN" altLang="zh-CN" dirty="0"/>
          </a:p>
          <a:p>
            <a:r>
              <a:rPr lang="en-US" altLang="zh-CN" dirty="0"/>
              <a:t>Dim  </a:t>
            </a:r>
            <a:r>
              <a:rPr lang="en-US" altLang="zh-CN" dirty="0" err="1"/>
              <a:t>BlackPen</a:t>
            </a:r>
            <a:r>
              <a:rPr lang="en-US" altLang="zh-CN" dirty="0"/>
              <a:t>  As  New  Pen (</a:t>
            </a:r>
            <a:r>
              <a:rPr lang="en-US" altLang="zh-CN" dirty="0" err="1"/>
              <a:t>Color.Black</a:t>
            </a:r>
            <a:r>
              <a:rPr lang="en-US" altLang="zh-CN" dirty="0"/>
              <a:t>, 2)		</a:t>
            </a:r>
            <a:r>
              <a:rPr lang="en-US" altLang="zh-CN" dirty="0" smtClean="0"/>
              <a:t>' </a:t>
            </a:r>
            <a:r>
              <a:rPr lang="zh-CN" altLang="zh-CN" dirty="0"/>
              <a:t>定义一个黑色画笔</a:t>
            </a:r>
          </a:p>
          <a:p>
            <a:r>
              <a:rPr lang="en-US" altLang="zh-CN" dirty="0"/>
              <a:t>Rect1 = New </a:t>
            </a:r>
            <a:r>
              <a:rPr lang="en-US" altLang="zh-CN" dirty="0" err="1"/>
              <a:t>RecTangle</a:t>
            </a:r>
            <a:r>
              <a:rPr lang="en-US" altLang="zh-CN" dirty="0"/>
              <a:t>(20, 20, 100, 80)			</a:t>
            </a:r>
            <a:r>
              <a:rPr lang="en-US" altLang="zh-CN" dirty="0" smtClean="0"/>
              <a:t>' </a:t>
            </a:r>
            <a:r>
              <a:rPr lang="zh-CN" altLang="zh-CN" dirty="0"/>
              <a:t>定义矩形结构</a:t>
            </a:r>
          </a:p>
          <a:p>
            <a:r>
              <a:rPr lang="en-US" altLang="zh-CN" dirty="0"/>
              <a:t>Rect2 = New </a:t>
            </a:r>
            <a:r>
              <a:rPr lang="en-US" altLang="zh-CN" dirty="0" err="1"/>
              <a:t>RecTangle</a:t>
            </a:r>
            <a:r>
              <a:rPr lang="en-US" altLang="zh-CN" dirty="0"/>
              <a:t>(140, 20, 80, 80)			</a:t>
            </a:r>
            <a:r>
              <a:rPr lang="en-US" altLang="zh-CN" dirty="0" smtClean="0"/>
              <a:t>' </a:t>
            </a:r>
            <a:r>
              <a:rPr lang="zh-CN" altLang="zh-CN" dirty="0"/>
              <a:t>定义矩形结构</a:t>
            </a:r>
          </a:p>
          <a:p>
            <a:r>
              <a:rPr lang="en-US" altLang="zh-CN" dirty="0"/>
              <a:t>g = </a:t>
            </a:r>
            <a:r>
              <a:rPr lang="en-US" altLang="zh-CN" dirty="0" err="1"/>
              <a:t>Me.CreateGraphics</a:t>
            </a:r>
            <a:r>
              <a:rPr lang="en-US" altLang="zh-CN" dirty="0"/>
              <a:t>()				</a:t>
            </a:r>
            <a:r>
              <a:rPr lang="en-US" altLang="zh-CN" dirty="0" smtClean="0"/>
              <a:t>' </a:t>
            </a:r>
            <a:r>
              <a:rPr lang="zh-CN" altLang="zh-CN" dirty="0"/>
              <a:t>把窗体设置为</a:t>
            </a:r>
            <a:r>
              <a:rPr lang="en-US" altLang="zh-CN" dirty="0"/>
              <a:t>Graphics</a:t>
            </a:r>
            <a:r>
              <a:rPr lang="zh-CN" altLang="zh-CN" dirty="0"/>
              <a:t>对象</a:t>
            </a:r>
          </a:p>
          <a:p>
            <a:r>
              <a:rPr lang="en-US" altLang="zh-CN" dirty="0" err="1"/>
              <a:t>g.DrawEllipse</a:t>
            </a:r>
            <a:r>
              <a:rPr lang="en-US" altLang="zh-CN" dirty="0"/>
              <a:t>(</a:t>
            </a:r>
            <a:r>
              <a:rPr lang="en-US" altLang="zh-CN" dirty="0" err="1"/>
              <a:t>BlackPen</a:t>
            </a:r>
            <a:r>
              <a:rPr lang="en-US" altLang="zh-CN" dirty="0"/>
              <a:t>, Rect1 )			</a:t>
            </a:r>
            <a:r>
              <a:rPr lang="en-US" altLang="zh-CN" dirty="0" smtClean="0"/>
              <a:t>' </a:t>
            </a:r>
            <a:r>
              <a:rPr lang="zh-CN" altLang="zh-CN" dirty="0"/>
              <a:t>在窗体上画椭圆</a:t>
            </a:r>
          </a:p>
          <a:p>
            <a:r>
              <a:rPr lang="en-US" altLang="zh-CN" dirty="0" err="1"/>
              <a:t>g.DrawEllipse</a:t>
            </a:r>
            <a:r>
              <a:rPr lang="en-US" altLang="zh-CN" dirty="0"/>
              <a:t>(</a:t>
            </a:r>
            <a:r>
              <a:rPr lang="en-US" altLang="zh-CN" dirty="0" err="1"/>
              <a:t>BlackPen</a:t>
            </a:r>
            <a:r>
              <a:rPr lang="en-US" altLang="zh-CN" dirty="0"/>
              <a:t>, Rect2 )			</a:t>
            </a:r>
            <a:r>
              <a:rPr lang="en-US" altLang="zh-CN" dirty="0" smtClean="0"/>
              <a:t>' </a:t>
            </a:r>
            <a:r>
              <a:rPr lang="zh-CN" altLang="zh-CN" dirty="0"/>
              <a:t>在窗体上画</a:t>
            </a:r>
            <a:r>
              <a:rPr lang="zh-CN" altLang="zh-CN" dirty="0" smtClean="0"/>
              <a:t>圆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6357519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1"/>
            <a:ext cx="4184028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4</a:t>
            </a:r>
            <a:r>
              <a:rPr lang="zh-CN" altLang="zh-CN" dirty="0"/>
              <a:t>．圆和椭圆</a:t>
            </a:r>
          </a:p>
        </p:txBody>
      </p:sp>
      <p:sp>
        <p:nvSpPr>
          <p:cNvPr id="3" name="矩形 2"/>
          <p:cNvSpPr/>
          <p:nvPr/>
        </p:nvSpPr>
        <p:spPr>
          <a:xfrm>
            <a:off x="1398445" y="942089"/>
            <a:ext cx="3512500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上面程序运行的效果如图</a:t>
            </a:r>
            <a:r>
              <a:rPr lang="en-US" altLang="zh-CN" dirty="0"/>
              <a:t>7.5</a:t>
            </a:r>
            <a:r>
              <a:rPr lang="zh-CN" altLang="zh-CN" dirty="0"/>
              <a:t>所示。</a:t>
            </a:r>
          </a:p>
        </p:txBody>
      </p:sp>
      <p:pic>
        <p:nvPicPr>
          <p:cNvPr id="1026" name="Picture 2" descr="7T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152" y="1448670"/>
            <a:ext cx="4008475" cy="2453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6037753"/>
      </p:ext>
    </p:extLst>
  </p:cSld>
  <p:clrMapOvr>
    <a:masterClrMapping/>
  </p:clrMapOvr>
  <p:transition spd="slow"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1"/>
            <a:ext cx="4184028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5</a:t>
            </a:r>
            <a:r>
              <a:rPr lang="zh-CN" altLang="zh-CN" dirty="0"/>
              <a:t>．弧线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1237" y="871870"/>
            <a:ext cx="954803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弧线是用</a:t>
            </a:r>
            <a:r>
              <a:rPr lang="en-US" altLang="zh-CN" dirty="0"/>
              <a:t>Graphics</a:t>
            </a:r>
            <a:r>
              <a:rPr lang="zh-CN" altLang="zh-CN" dirty="0"/>
              <a:t>对象的</a:t>
            </a:r>
            <a:r>
              <a:rPr lang="en-US" altLang="zh-CN" dirty="0" err="1"/>
              <a:t>DrawArc</a:t>
            </a:r>
            <a:r>
              <a:rPr lang="zh-CN" altLang="zh-CN" dirty="0"/>
              <a:t>方法来画，弧线是圆周或椭圆周的一部分，因而</a:t>
            </a:r>
            <a:r>
              <a:rPr lang="en-US" altLang="zh-CN" dirty="0" err="1"/>
              <a:t>DrawArc</a:t>
            </a:r>
            <a:r>
              <a:rPr lang="zh-CN" altLang="zh-CN" dirty="0"/>
              <a:t>方法的参数大部分与</a:t>
            </a:r>
            <a:r>
              <a:rPr lang="en-US" altLang="zh-CN" dirty="0" err="1"/>
              <a:t>DrawEllipse</a:t>
            </a:r>
            <a:r>
              <a:rPr lang="zh-CN" altLang="zh-CN" dirty="0"/>
              <a:t>方法相同，另外有两个参数是特殊的。使用</a:t>
            </a:r>
            <a:r>
              <a:rPr lang="en-US" altLang="zh-CN" dirty="0" err="1"/>
              <a:t>DrawArc</a:t>
            </a:r>
            <a:r>
              <a:rPr lang="zh-CN" altLang="zh-CN" dirty="0"/>
              <a:t>方法有两种语法格式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460390" y="1487423"/>
            <a:ext cx="8842559" cy="68103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 err="1"/>
              <a:t>DrawArc</a:t>
            </a:r>
            <a:r>
              <a:rPr lang="en-US" altLang="zh-CN" dirty="0"/>
              <a:t>(</a:t>
            </a:r>
            <a:r>
              <a:rPr lang="zh-CN" altLang="zh-CN" dirty="0"/>
              <a:t>画笔对象名</a:t>
            </a:r>
            <a:r>
              <a:rPr lang="en-US" altLang="zh-CN" dirty="0"/>
              <a:t>,X,Y,</a:t>
            </a:r>
            <a:r>
              <a:rPr lang="zh-CN" altLang="zh-CN" dirty="0"/>
              <a:t>宽度</a:t>
            </a:r>
            <a:r>
              <a:rPr lang="en-US" altLang="zh-CN" dirty="0"/>
              <a:t>,</a:t>
            </a:r>
            <a:r>
              <a:rPr lang="zh-CN" altLang="zh-CN" dirty="0"/>
              <a:t>高度</a:t>
            </a:r>
            <a:r>
              <a:rPr lang="en-US" altLang="zh-CN" dirty="0"/>
              <a:t>,</a:t>
            </a:r>
            <a:r>
              <a:rPr lang="zh-CN" altLang="zh-CN" dirty="0"/>
              <a:t>起始角</a:t>
            </a:r>
            <a:r>
              <a:rPr lang="en-US" altLang="zh-CN" dirty="0"/>
              <a:t>,</a:t>
            </a:r>
            <a:r>
              <a:rPr lang="zh-CN" altLang="zh-CN" dirty="0"/>
              <a:t>扫描角</a:t>
            </a:r>
            <a:r>
              <a:rPr lang="en-US" altLang="zh-CN" dirty="0"/>
              <a:t>)</a:t>
            </a:r>
            <a:endParaRPr lang="zh-CN" altLang="zh-CN" dirty="0"/>
          </a:p>
          <a:p>
            <a:r>
              <a:rPr lang="en-US" altLang="zh-CN" dirty="0" err="1"/>
              <a:t>DrawArc</a:t>
            </a:r>
            <a:r>
              <a:rPr lang="en-US" altLang="zh-CN" dirty="0"/>
              <a:t>(</a:t>
            </a:r>
            <a:r>
              <a:rPr lang="zh-CN" altLang="zh-CN" dirty="0"/>
              <a:t>画笔对象名</a:t>
            </a:r>
            <a:r>
              <a:rPr lang="en-US" altLang="zh-CN" dirty="0"/>
              <a:t>,</a:t>
            </a:r>
            <a:r>
              <a:rPr lang="zh-CN" altLang="zh-CN" dirty="0"/>
              <a:t>矩形</a:t>
            </a:r>
            <a:r>
              <a:rPr lang="en-US" altLang="zh-CN" dirty="0"/>
              <a:t>,</a:t>
            </a:r>
            <a:r>
              <a:rPr lang="zh-CN" altLang="zh-CN" dirty="0"/>
              <a:t>起始角</a:t>
            </a:r>
            <a:r>
              <a:rPr lang="en-US" altLang="zh-CN" dirty="0"/>
              <a:t>,</a:t>
            </a:r>
            <a:r>
              <a:rPr lang="zh-CN" altLang="zh-CN" dirty="0"/>
              <a:t>扫描角</a:t>
            </a:r>
            <a:r>
              <a:rPr lang="en-US" altLang="zh-CN" dirty="0"/>
              <a:t>)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861237" y="2296633"/>
            <a:ext cx="966499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其中：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）起始角，弧线的起始角度，</a:t>
            </a:r>
            <a:r>
              <a:rPr lang="en-US" altLang="zh-CN" dirty="0"/>
              <a:t>Single</a:t>
            </a:r>
            <a:r>
              <a:rPr lang="zh-CN" altLang="zh-CN" dirty="0"/>
              <a:t>类型值。角度的度量是以圆或椭圆向右的半径为</a:t>
            </a:r>
            <a:r>
              <a:rPr lang="en-US" altLang="zh-CN" dirty="0"/>
              <a:t>0</a:t>
            </a:r>
            <a:r>
              <a:rPr lang="zh-CN" altLang="zh-CN" dirty="0"/>
              <a:t>°，按顺时针方向增加（参见图</a:t>
            </a:r>
            <a:r>
              <a:rPr lang="en-US" altLang="zh-CN" dirty="0"/>
              <a:t>7.6</a:t>
            </a:r>
            <a:r>
              <a:rPr lang="zh-CN" altLang="zh-CN" dirty="0"/>
              <a:t>），也可以是负值（逆时针）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2050" name="Picture 2" descr="7t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255" y="3285460"/>
            <a:ext cx="4572000" cy="2827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6910273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590" y="147261"/>
            <a:ext cx="10623150" cy="460786"/>
            <a:chOff x="138112" y="147638"/>
            <a:chExt cx="10901363" cy="461962"/>
          </a:xfrm>
        </p:grpSpPr>
        <p:sp>
          <p:nvSpPr>
            <p:cNvPr id="5" name="Freeform 5"/>
            <p:cNvSpPr>
              <a:spLocks noEditPoints="1"/>
            </p:cNvSpPr>
            <p:nvPr/>
          </p:nvSpPr>
          <p:spPr bwMode="auto">
            <a:xfrm>
              <a:off x="138112" y="147638"/>
              <a:ext cx="354093" cy="461962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solidFill>
                <a:srgbClr val="C40001"/>
              </a:solidFill>
            </a:ln>
          </p:spPr>
          <p:txBody>
            <a:bodyPr/>
            <a:lstStyle/>
            <a:p>
              <a:pPr>
                <a:defRPr/>
              </a:pPr>
              <a:endParaRPr lang="zh-CN" altLang="en-US" sz="1400">
                <a:solidFill>
                  <a:schemeClr val="bg1"/>
                </a:solidFill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482680" y="600075"/>
              <a:ext cx="10556795" cy="0"/>
            </a:xfrm>
            <a:prstGeom prst="line">
              <a:avLst/>
            </a:prstGeom>
            <a:ln w="28575">
              <a:solidFill>
                <a:srgbClr val="C4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10972849" y="0"/>
            <a:ext cx="860465" cy="933721"/>
            <a:chOff x="988368" y="0"/>
            <a:chExt cx="883000" cy="936104"/>
          </a:xfrm>
        </p:grpSpPr>
        <p:sp>
          <p:nvSpPr>
            <p:cNvPr id="8" name="矩形 7"/>
            <p:cNvSpPr/>
            <p:nvPr/>
          </p:nvSpPr>
          <p:spPr>
            <a:xfrm>
              <a:off x="988368" y="0"/>
              <a:ext cx="720080" cy="936104"/>
            </a:xfrm>
            <a:custGeom>
              <a:avLst/>
              <a:gdLst/>
              <a:ahLst/>
              <a:cxnLst/>
              <a:rect l="l" t="t" r="r" b="b"/>
              <a:pathLst>
                <a:path w="720080" h="936104">
                  <a:moveTo>
                    <a:pt x="0" y="0"/>
                  </a:moveTo>
                  <a:lnTo>
                    <a:pt x="720080" y="0"/>
                  </a:lnTo>
                  <a:lnTo>
                    <a:pt x="720080" y="576064"/>
                  </a:lnTo>
                  <a:cubicBezTo>
                    <a:pt x="720080" y="774909"/>
                    <a:pt x="558885" y="936104"/>
                    <a:pt x="360040" y="936104"/>
                  </a:cubicBezTo>
                  <a:cubicBezTo>
                    <a:pt x="161195" y="936104"/>
                    <a:pt x="0" y="774909"/>
                    <a:pt x="0" y="576064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88368" y="267495"/>
              <a:ext cx="883000" cy="339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>
                  <a:solidFill>
                    <a:schemeClr val="bg1"/>
                  </a:solidFill>
                </a:rPr>
                <a:t>LOGO</a:t>
              </a:r>
              <a:endParaRPr lang="zh-CN" altLang="en-US" sz="1600" b="1">
                <a:solidFill>
                  <a:schemeClr val="bg1"/>
                </a:solidFill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621888" y="109260"/>
            <a:ext cx="2961283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GDI+</a:t>
            </a:r>
            <a:r>
              <a:rPr lang="zh-CN" altLang="zh-CN" dirty="0"/>
              <a:t>简介</a:t>
            </a:r>
          </a:p>
        </p:txBody>
      </p:sp>
      <p:sp>
        <p:nvSpPr>
          <p:cNvPr id="11" name="矩形 10"/>
          <p:cNvSpPr/>
          <p:nvPr/>
        </p:nvSpPr>
        <p:spPr>
          <a:xfrm>
            <a:off x="1349016" y="765437"/>
            <a:ext cx="2037737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GDI</a:t>
            </a:r>
            <a:r>
              <a:rPr lang="zh-CN" altLang="zh-CN" b="1" dirty="0"/>
              <a:t>具有如下特点：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2099383" y="1316440"/>
            <a:ext cx="2452566" cy="1720509"/>
            <a:chOff x="834186" y="1203598"/>
            <a:chExt cx="2206153" cy="1512000"/>
          </a:xfrm>
        </p:grpSpPr>
        <p:sp>
          <p:nvSpPr>
            <p:cNvPr id="14" name="矩形 13"/>
            <p:cNvSpPr/>
            <p:nvPr/>
          </p:nvSpPr>
          <p:spPr>
            <a:xfrm>
              <a:off x="834186" y="1203598"/>
              <a:ext cx="2206153" cy="1512000"/>
            </a:xfrm>
            <a:prstGeom prst="rect">
              <a:avLst/>
            </a:prstGeom>
            <a:solidFill>
              <a:srgbClr val="C30D23"/>
            </a:solidFill>
            <a:ln>
              <a:noFill/>
            </a:ln>
            <a:effectLst>
              <a:outerShdw blurRad="279400" sx="104000" sy="104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929263" y="1268759"/>
              <a:ext cx="2015999" cy="1381677"/>
            </a:xfrm>
            <a:prstGeom prst="rect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842557" y="2464625"/>
            <a:ext cx="2452566" cy="1720509"/>
            <a:chOff x="6063554" y="3147814"/>
            <a:chExt cx="2206153" cy="1512000"/>
          </a:xfrm>
        </p:grpSpPr>
        <p:sp>
          <p:nvSpPr>
            <p:cNvPr id="17" name="矩形 16"/>
            <p:cNvSpPr/>
            <p:nvPr/>
          </p:nvSpPr>
          <p:spPr>
            <a:xfrm>
              <a:off x="6063554" y="3147814"/>
              <a:ext cx="2206153" cy="1512000"/>
            </a:xfrm>
            <a:prstGeom prst="rect">
              <a:avLst/>
            </a:prstGeom>
            <a:solidFill>
              <a:srgbClr val="C30D23"/>
            </a:solidFill>
            <a:ln>
              <a:noFill/>
            </a:ln>
            <a:effectLst>
              <a:outerShdw blurRad="279400" sx="104000" sy="104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6158631" y="3212975"/>
              <a:ext cx="2015999" cy="1381677"/>
            </a:xfrm>
            <a:prstGeom prst="rect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585732" y="3612810"/>
            <a:ext cx="2452566" cy="1720509"/>
            <a:chOff x="6063554" y="3147814"/>
            <a:chExt cx="2206153" cy="1512000"/>
          </a:xfrm>
        </p:grpSpPr>
        <p:sp>
          <p:nvSpPr>
            <p:cNvPr id="20" name="矩形 19"/>
            <p:cNvSpPr/>
            <p:nvPr/>
          </p:nvSpPr>
          <p:spPr>
            <a:xfrm>
              <a:off x="6063554" y="3147814"/>
              <a:ext cx="2206153" cy="1512000"/>
            </a:xfrm>
            <a:prstGeom prst="rect">
              <a:avLst/>
            </a:prstGeom>
            <a:solidFill>
              <a:srgbClr val="C30D23"/>
            </a:solidFill>
            <a:ln>
              <a:noFill/>
            </a:ln>
            <a:effectLst>
              <a:outerShdw blurRad="279400" sx="104000" sy="104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6158631" y="3212975"/>
              <a:ext cx="2015999" cy="1381677"/>
            </a:xfrm>
            <a:prstGeom prst="rect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328905" y="4760997"/>
            <a:ext cx="2452566" cy="1720509"/>
            <a:chOff x="6063554" y="3147814"/>
            <a:chExt cx="2206153" cy="1512000"/>
          </a:xfrm>
        </p:grpSpPr>
        <p:sp>
          <p:nvSpPr>
            <p:cNvPr id="23" name="矩形 22"/>
            <p:cNvSpPr/>
            <p:nvPr/>
          </p:nvSpPr>
          <p:spPr>
            <a:xfrm>
              <a:off x="6063554" y="3147814"/>
              <a:ext cx="2206153" cy="1512000"/>
            </a:xfrm>
            <a:prstGeom prst="rect">
              <a:avLst/>
            </a:prstGeom>
            <a:solidFill>
              <a:srgbClr val="C30D23"/>
            </a:solidFill>
            <a:ln>
              <a:noFill/>
            </a:ln>
            <a:effectLst>
              <a:outerShdw blurRad="279400" sx="104000" sy="104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6158631" y="3212975"/>
              <a:ext cx="2015999" cy="1381677"/>
            </a:xfrm>
            <a:prstGeom prst="rect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Text Box 14"/>
          <p:cNvSpPr txBox="1">
            <a:spLocks noChangeArrowheads="1"/>
          </p:cNvSpPr>
          <p:nvPr/>
        </p:nvSpPr>
        <p:spPr bwMode="black">
          <a:xfrm>
            <a:off x="4630581" y="1359133"/>
            <a:ext cx="4069425" cy="859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9792" tIns="59896" rIns="119792" bIns="59896">
            <a:spAutoFit/>
          </a:bodyPr>
          <a:lstStyle>
            <a:lvl1pPr marL="120650" indent="-1206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indent="0" eaLnBrk="1" hangingPunct="1">
              <a:defRPr/>
            </a:pPr>
            <a:r>
              <a:rPr lang="zh-CN" altLang="zh-CN" sz="1600" dirty="0"/>
              <a:t>（</a:t>
            </a:r>
            <a:r>
              <a:rPr lang="en-US" altLang="zh-CN" sz="1600" dirty="0"/>
              <a:t>1</a:t>
            </a:r>
            <a:r>
              <a:rPr lang="zh-CN" altLang="zh-CN" sz="1600" dirty="0"/>
              <a:t>）不允许程序直接访问物理硬件，而是通过称为“设备环境”的抽象接口间接访问。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Text Box 14"/>
          <p:cNvSpPr txBox="1">
            <a:spLocks noChangeArrowheads="1"/>
          </p:cNvSpPr>
          <p:nvPr/>
        </p:nvSpPr>
        <p:spPr bwMode="black">
          <a:xfrm>
            <a:off x="514277" y="3132972"/>
            <a:ext cx="3180700" cy="1105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9792" tIns="59896" rIns="119792" bIns="59896">
            <a:spAutoFit/>
          </a:bodyPr>
          <a:lstStyle>
            <a:lvl1pPr marL="120650" indent="-1206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zh-CN" altLang="zh-CN" sz="1600" dirty="0"/>
              <a:t>（</a:t>
            </a:r>
            <a:r>
              <a:rPr lang="en-US" altLang="zh-CN" sz="1600" dirty="0"/>
              <a:t>2</a:t>
            </a:r>
            <a:r>
              <a:rPr lang="zh-CN" altLang="zh-CN" sz="1600" dirty="0"/>
              <a:t>）程序需要与显示硬件（显示器、打印机等）进行通信时，必须首先获得与特定窗口相关联的设备环境。</a:t>
            </a:r>
          </a:p>
        </p:txBody>
      </p:sp>
      <p:sp>
        <p:nvSpPr>
          <p:cNvPr id="28" name="Text Box 14"/>
          <p:cNvSpPr txBox="1">
            <a:spLocks noChangeArrowheads="1"/>
          </p:cNvSpPr>
          <p:nvPr/>
        </p:nvSpPr>
        <p:spPr bwMode="black">
          <a:xfrm>
            <a:off x="2993725" y="5572845"/>
            <a:ext cx="4069425" cy="613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9792" tIns="59896" rIns="119792" bIns="59896">
            <a:spAutoFit/>
          </a:bodyPr>
          <a:lstStyle>
            <a:lvl1pPr marL="120650" indent="-1206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zh-CN" altLang="zh-CN" sz="1600" dirty="0"/>
              <a:t>（</a:t>
            </a:r>
            <a:r>
              <a:rPr lang="en-US" altLang="zh-CN" sz="1600" dirty="0"/>
              <a:t>4</a:t>
            </a:r>
            <a:r>
              <a:rPr lang="zh-CN" altLang="zh-CN" sz="1600" dirty="0"/>
              <a:t>）</a:t>
            </a:r>
            <a:r>
              <a:rPr lang="en-US" altLang="zh-CN" sz="1600" dirty="0"/>
              <a:t>Windows</a:t>
            </a:r>
            <a:r>
              <a:rPr lang="zh-CN" altLang="zh-CN" sz="1600" dirty="0"/>
              <a:t>参考设备环境的数据结构完成数据的输出。</a:t>
            </a:r>
          </a:p>
        </p:txBody>
      </p:sp>
      <p:sp>
        <p:nvSpPr>
          <p:cNvPr id="29" name="Text Box 14"/>
          <p:cNvSpPr txBox="1">
            <a:spLocks noChangeArrowheads="1"/>
          </p:cNvSpPr>
          <p:nvPr/>
        </p:nvSpPr>
        <p:spPr bwMode="black">
          <a:xfrm>
            <a:off x="8092315" y="3437258"/>
            <a:ext cx="3180700" cy="613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9792" tIns="59896" rIns="119792" bIns="59896">
            <a:spAutoFit/>
          </a:bodyPr>
          <a:lstStyle>
            <a:lvl1pPr marL="120650" indent="-1206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zh-CN" altLang="zh-CN" sz="1600" dirty="0"/>
              <a:t>（</a:t>
            </a:r>
            <a:r>
              <a:rPr lang="en-US" altLang="zh-CN" sz="1600" dirty="0"/>
              <a:t>3</a:t>
            </a:r>
            <a:r>
              <a:rPr lang="zh-CN" altLang="zh-CN" sz="1600" dirty="0"/>
              <a:t>）用户无须关心具体的物理设备类型。</a:t>
            </a:r>
          </a:p>
        </p:txBody>
      </p:sp>
    </p:spTree>
    <p:extLst>
      <p:ext uri="{BB962C8B-B14F-4D97-AF65-F5344CB8AC3E}">
        <p14:creationId xmlns:p14="http://schemas.microsoft.com/office/powerpoint/2010/main" val="2317501405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5" grpId="0"/>
      <p:bldP spid="27" grpId="0"/>
      <p:bldP spid="28" grpId="0"/>
      <p:bldP spid="2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1"/>
            <a:ext cx="4184028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5</a:t>
            </a:r>
            <a:r>
              <a:rPr lang="zh-CN" altLang="zh-CN" dirty="0"/>
              <a:t>．弧线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03767" y="871870"/>
            <a:ext cx="9643731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）扫描角，从起始角开始，按顺时针方向增加的角度（参见图</a:t>
            </a:r>
            <a:r>
              <a:rPr lang="en-US" altLang="zh-CN" dirty="0"/>
              <a:t>7.6</a:t>
            </a:r>
            <a:r>
              <a:rPr lang="zh-CN" altLang="zh-CN" dirty="0"/>
              <a:t>），</a:t>
            </a:r>
            <a:r>
              <a:rPr lang="en-US" altLang="zh-CN" dirty="0"/>
              <a:t>Single</a:t>
            </a:r>
            <a:r>
              <a:rPr lang="zh-CN" altLang="zh-CN" dirty="0"/>
              <a:t>类型值。扫描角的值可以是正值（顺时针），也可以是负值（逆时针）。</a:t>
            </a:r>
          </a:p>
          <a:p>
            <a:pPr indent="446088"/>
            <a:r>
              <a:rPr lang="zh-CN" altLang="zh-CN" dirty="0"/>
              <a:t>例如，定义一个长方形，左上角坐标为</a:t>
            </a:r>
            <a:r>
              <a:rPr lang="en-US" altLang="zh-CN" dirty="0"/>
              <a:t>(20,20)</a:t>
            </a:r>
            <a:r>
              <a:rPr lang="zh-CN" altLang="zh-CN" dirty="0"/>
              <a:t>，宽度和高度分别为</a:t>
            </a:r>
            <a:r>
              <a:rPr lang="en-US" altLang="zh-CN" dirty="0"/>
              <a:t>100</a:t>
            </a:r>
            <a:r>
              <a:rPr lang="zh-CN" altLang="zh-CN" dirty="0"/>
              <a:t>和</a:t>
            </a:r>
            <a:r>
              <a:rPr lang="en-US" altLang="zh-CN" dirty="0"/>
              <a:t>80</a:t>
            </a:r>
            <a:r>
              <a:rPr lang="zh-CN" altLang="zh-CN" dirty="0"/>
              <a:t>，在其中画一个椭圆弧，另外定义一个正方形，左上角坐标为</a:t>
            </a:r>
            <a:r>
              <a:rPr lang="en-US" altLang="zh-CN" dirty="0"/>
              <a:t>(140,20)</a:t>
            </a:r>
            <a:r>
              <a:rPr lang="zh-CN" altLang="zh-CN" dirty="0"/>
              <a:t>，宽度和高度分别为</a:t>
            </a:r>
            <a:r>
              <a:rPr lang="en-US" altLang="zh-CN" dirty="0"/>
              <a:t>80</a:t>
            </a:r>
            <a:r>
              <a:rPr lang="zh-CN" altLang="zh-CN" dirty="0"/>
              <a:t>和</a:t>
            </a:r>
            <a:r>
              <a:rPr lang="en-US" altLang="zh-CN" dirty="0"/>
              <a:t>80</a:t>
            </a:r>
            <a:r>
              <a:rPr lang="zh-CN" altLang="zh-CN" dirty="0"/>
              <a:t>，在其中画一个圆弧，代码如下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669312" y="2272253"/>
            <a:ext cx="8378455" cy="2417683"/>
          </a:xfrm>
          <a:prstGeom prst="roundRect">
            <a:avLst>
              <a:gd name="adj" fmla="val 9191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Dim  Rect1,Rect2  As  </a:t>
            </a:r>
            <a:r>
              <a:rPr lang="en-US" altLang="zh-CN" dirty="0" err="1"/>
              <a:t>RecTangle</a:t>
            </a:r>
            <a:r>
              <a:rPr lang="en-US" altLang="zh-CN" dirty="0"/>
              <a:t>			</a:t>
            </a:r>
            <a:r>
              <a:rPr lang="en-US" altLang="zh-CN" dirty="0" smtClean="0"/>
              <a:t>' </a:t>
            </a:r>
            <a:r>
              <a:rPr lang="zh-CN" altLang="zh-CN" dirty="0"/>
              <a:t>声明矩形结构变量</a:t>
            </a:r>
          </a:p>
          <a:p>
            <a:r>
              <a:rPr lang="en-US" altLang="zh-CN" dirty="0"/>
              <a:t>Dim g As Graphics</a:t>
            </a:r>
            <a:endParaRPr lang="zh-CN" altLang="zh-CN" dirty="0"/>
          </a:p>
          <a:p>
            <a:r>
              <a:rPr lang="en-US" altLang="zh-CN" dirty="0"/>
              <a:t>Dim  </a:t>
            </a:r>
            <a:r>
              <a:rPr lang="en-US" altLang="zh-CN" dirty="0" err="1"/>
              <a:t>BlackPen</a:t>
            </a:r>
            <a:r>
              <a:rPr lang="en-US" altLang="zh-CN" dirty="0"/>
              <a:t>  As  New  Pen(</a:t>
            </a:r>
            <a:r>
              <a:rPr lang="en-US" altLang="zh-CN" dirty="0" err="1"/>
              <a:t>Color.Black</a:t>
            </a:r>
            <a:r>
              <a:rPr lang="en-US" altLang="zh-CN" dirty="0"/>
              <a:t>, 2)		</a:t>
            </a:r>
            <a:r>
              <a:rPr lang="en-US" altLang="zh-CN" dirty="0" smtClean="0"/>
              <a:t>' </a:t>
            </a:r>
            <a:r>
              <a:rPr lang="zh-CN" altLang="zh-CN" dirty="0"/>
              <a:t>定义一个黑色画笔</a:t>
            </a:r>
          </a:p>
          <a:p>
            <a:r>
              <a:rPr lang="en-US" altLang="zh-CN" dirty="0"/>
              <a:t>Rect1 = New </a:t>
            </a:r>
            <a:r>
              <a:rPr lang="en-US" altLang="zh-CN" dirty="0" err="1"/>
              <a:t>RecTangle</a:t>
            </a:r>
            <a:r>
              <a:rPr lang="en-US" altLang="zh-CN" dirty="0"/>
              <a:t>(20, 20, 100, 80)			</a:t>
            </a:r>
            <a:r>
              <a:rPr lang="en-US" altLang="zh-CN" dirty="0" smtClean="0"/>
              <a:t>' </a:t>
            </a:r>
            <a:r>
              <a:rPr lang="zh-CN" altLang="zh-CN" dirty="0"/>
              <a:t>定义矩形结构</a:t>
            </a:r>
          </a:p>
          <a:p>
            <a:r>
              <a:rPr lang="en-US" altLang="zh-CN" dirty="0"/>
              <a:t>Rect2 = New </a:t>
            </a:r>
            <a:r>
              <a:rPr lang="en-US" altLang="zh-CN" dirty="0" err="1"/>
              <a:t>RecTangle</a:t>
            </a:r>
            <a:r>
              <a:rPr lang="en-US" altLang="zh-CN" dirty="0"/>
              <a:t>(140, 20, 80, 80)			</a:t>
            </a:r>
            <a:r>
              <a:rPr lang="en-US" altLang="zh-CN" dirty="0" smtClean="0"/>
              <a:t>' </a:t>
            </a:r>
            <a:r>
              <a:rPr lang="zh-CN" altLang="zh-CN" dirty="0"/>
              <a:t>定义矩形结构</a:t>
            </a:r>
          </a:p>
          <a:p>
            <a:r>
              <a:rPr lang="en-US" altLang="zh-CN" dirty="0"/>
              <a:t>g = </a:t>
            </a:r>
            <a:r>
              <a:rPr lang="en-US" altLang="zh-CN" dirty="0" err="1"/>
              <a:t>Me.CreateGraphics</a:t>
            </a:r>
            <a:r>
              <a:rPr lang="en-US" altLang="zh-CN" dirty="0"/>
              <a:t>()				</a:t>
            </a:r>
            <a:r>
              <a:rPr lang="en-US" altLang="zh-CN" dirty="0" smtClean="0"/>
              <a:t>' </a:t>
            </a:r>
            <a:r>
              <a:rPr lang="zh-CN" altLang="zh-CN" dirty="0"/>
              <a:t>把窗体设置为</a:t>
            </a:r>
            <a:r>
              <a:rPr lang="en-US" altLang="zh-CN" dirty="0"/>
              <a:t>Graphics</a:t>
            </a:r>
            <a:r>
              <a:rPr lang="zh-CN" altLang="zh-CN" dirty="0"/>
              <a:t>对象</a:t>
            </a:r>
          </a:p>
          <a:p>
            <a:r>
              <a:rPr lang="en-US" altLang="zh-CN" dirty="0" err="1"/>
              <a:t>g.DrawArc</a:t>
            </a:r>
            <a:r>
              <a:rPr lang="en-US" altLang="zh-CN" dirty="0"/>
              <a:t>(</a:t>
            </a:r>
            <a:r>
              <a:rPr lang="en-US" altLang="zh-CN" dirty="0" err="1"/>
              <a:t>BlackPen</a:t>
            </a:r>
            <a:r>
              <a:rPr lang="en-US" altLang="zh-CN" dirty="0"/>
              <a:t>, Rect1, 30, 80 )			</a:t>
            </a:r>
            <a:r>
              <a:rPr lang="en-US" altLang="zh-CN" dirty="0" smtClean="0"/>
              <a:t>' </a:t>
            </a:r>
            <a:r>
              <a:rPr lang="zh-CN" altLang="zh-CN" dirty="0"/>
              <a:t>在窗体上画椭圆弧</a:t>
            </a:r>
          </a:p>
          <a:p>
            <a:r>
              <a:rPr lang="en-US" altLang="zh-CN" dirty="0" err="1"/>
              <a:t>g.DrawArc</a:t>
            </a:r>
            <a:r>
              <a:rPr lang="en-US" altLang="zh-CN" dirty="0"/>
              <a:t>(</a:t>
            </a:r>
            <a:r>
              <a:rPr lang="en-US" altLang="zh-CN" dirty="0" err="1"/>
              <a:t>BlackPen</a:t>
            </a:r>
            <a:r>
              <a:rPr lang="en-US" altLang="zh-CN" dirty="0"/>
              <a:t>, Rect2, -30, -80)		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547300" y="4703211"/>
            <a:ext cx="3512500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上面程序运行的效果如图</a:t>
            </a:r>
            <a:r>
              <a:rPr lang="en-US" altLang="zh-CN" dirty="0"/>
              <a:t>7.7</a:t>
            </a:r>
            <a:r>
              <a:rPr lang="zh-CN" altLang="zh-CN" dirty="0"/>
              <a:t>所示。</a:t>
            </a:r>
          </a:p>
        </p:txBody>
      </p:sp>
      <p:pic>
        <p:nvPicPr>
          <p:cNvPr id="3074" name="Picture 2" descr="7t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688" y="4895613"/>
            <a:ext cx="2902689" cy="1795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218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r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1"/>
            <a:ext cx="4184028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6</a:t>
            </a:r>
            <a:r>
              <a:rPr lang="zh-CN" altLang="zh-CN" dirty="0"/>
              <a:t>．饼图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9972" y="829340"/>
            <a:ext cx="951614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542925"/>
            <a:r>
              <a:rPr lang="zh-CN" altLang="zh-CN" dirty="0"/>
              <a:t>饼图也称扇形图，它是圆或椭圆的一部分，但与弧线不同，饼图是由弧和连接弧线两个端点的半径组成的。饼图通过</a:t>
            </a:r>
            <a:r>
              <a:rPr lang="en-US" altLang="zh-CN" dirty="0"/>
              <a:t>Graphics</a:t>
            </a:r>
            <a:r>
              <a:rPr lang="zh-CN" altLang="zh-CN" dirty="0"/>
              <a:t>对象的</a:t>
            </a:r>
            <a:r>
              <a:rPr lang="en-US" altLang="zh-CN" dirty="0" err="1"/>
              <a:t>DrawPie</a:t>
            </a:r>
            <a:r>
              <a:rPr lang="zh-CN" altLang="zh-CN" dirty="0"/>
              <a:t>方法来画，它的使用方法与</a:t>
            </a:r>
            <a:r>
              <a:rPr lang="en-US" altLang="zh-CN" dirty="0" err="1"/>
              <a:t>DrawArc</a:t>
            </a:r>
            <a:r>
              <a:rPr lang="zh-CN" altLang="zh-CN" dirty="0"/>
              <a:t>方法完全相同。使用</a:t>
            </a:r>
            <a:r>
              <a:rPr lang="en-US" altLang="zh-CN" dirty="0" err="1"/>
              <a:t>DrawPie</a:t>
            </a:r>
            <a:r>
              <a:rPr lang="zh-CN" altLang="zh-CN" dirty="0"/>
              <a:t>方法有两种语法格式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513552" y="1793262"/>
            <a:ext cx="8427890" cy="68103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 err="1"/>
              <a:t>DrawPie</a:t>
            </a:r>
            <a:r>
              <a:rPr lang="en-US" altLang="zh-CN" dirty="0"/>
              <a:t>(</a:t>
            </a:r>
            <a:r>
              <a:rPr lang="zh-CN" altLang="zh-CN" dirty="0"/>
              <a:t>画笔对象名</a:t>
            </a:r>
            <a:r>
              <a:rPr lang="en-US" altLang="zh-CN" dirty="0"/>
              <a:t>,X,Y,</a:t>
            </a:r>
            <a:r>
              <a:rPr lang="zh-CN" altLang="zh-CN" dirty="0"/>
              <a:t>宽度</a:t>
            </a:r>
            <a:r>
              <a:rPr lang="en-US" altLang="zh-CN" dirty="0"/>
              <a:t>,</a:t>
            </a:r>
            <a:r>
              <a:rPr lang="zh-CN" altLang="zh-CN" dirty="0"/>
              <a:t>高度</a:t>
            </a:r>
            <a:r>
              <a:rPr lang="en-US" altLang="zh-CN" dirty="0"/>
              <a:t>,</a:t>
            </a:r>
            <a:r>
              <a:rPr lang="zh-CN" altLang="zh-CN" dirty="0"/>
              <a:t>起始角</a:t>
            </a:r>
            <a:r>
              <a:rPr lang="en-US" altLang="zh-CN" dirty="0"/>
              <a:t>,</a:t>
            </a:r>
            <a:r>
              <a:rPr lang="zh-CN" altLang="zh-CN" dirty="0"/>
              <a:t>扫描角</a:t>
            </a:r>
            <a:r>
              <a:rPr lang="en-US" altLang="zh-CN" dirty="0"/>
              <a:t>)</a:t>
            </a:r>
            <a:endParaRPr lang="zh-CN" altLang="zh-CN" dirty="0"/>
          </a:p>
          <a:p>
            <a:r>
              <a:rPr lang="en-US" altLang="zh-CN" dirty="0" err="1"/>
              <a:t>DrawPie</a:t>
            </a:r>
            <a:r>
              <a:rPr lang="en-US" altLang="zh-CN" dirty="0"/>
              <a:t>(</a:t>
            </a:r>
            <a:r>
              <a:rPr lang="zh-CN" altLang="zh-CN" dirty="0"/>
              <a:t>画笔对象名</a:t>
            </a:r>
            <a:r>
              <a:rPr lang="en-US" altLang="zh-CN" dirty="0"/>
              <a:t>,</a:t>
            </a:r>
            <a:r>
              <a:rPr lang="zh-CN" altLang="zh-CN" dirty="0"/>
              <a:t>矩形</a:t>
            </a:r>
            <a:r>
              <a:rPr lang="en-US" altLang="zh-CN" dirty="0"/>
              <a:t>,</a:t>
            </a:r>
            <a:r>
              <a:rPr lang="zh-CN" altLang="zh-CN" dirty="0"/>
              <a:t>起始角</a:t>
            </a:r>
            <a:r>
              <a:rPr lang="en-US" altLang="zh-CN" dirty="0"/>
              <a:t>,</a:t>
            </a:r>
            <a:r>
              <a:rPr lang="zh-CN" altLang="zh-CN" dirty="0"/>
              <a:t>扫描角</a:t>
            </a:r>
            <a:r>
              <a:rPr lang="en-US" altLang="zh-CN" dirty="0"/>
              <a:t>)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839972" y="2658140"/>
            <a:ext cx="964373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例如，与画弧线例子类似，定义一个长方形，左上角坐标为</a:t>
            </a:r>
            <a:r>
              <a:rPr lang="en-US" altLang="zh-CN" dirty="0"/>
              <a:t>(20,20)</a:t>
            </a:r>
            <a:r>
              <a:rPr lang="zh-CN" altLang="zh-CN" dirty="0"/>
              <a:t>，宽度和高度分别为</a:t>
            </a:r>
            <a:r>
              <a:rPr lang="en-US" altLang="zh-CN" dirty="0"/>
              <a:t>100</a:t>
            </a:r>
            <a:r>
              <a:rPr lang="zh-CN" altLang="zh-CN" dirty="0"/>
              <a:t>和</a:t>
            </a:r>
            <a:r>
              <a:rPr lang="en-US" altLang="zh-CN" dirty="0"/>
              <a:t>80</a:t>
            </a:r>
            <a:r>
              <a:rPr lang="zh-CN" altLang="zh-CN" dirty="0"/>
              <a:t>，在其中画一个椭圆形扇形，另外定义一个正方形，左上角坐标为</a:t>
            </a:r>
            <a:r>
              <a:rPr lang="en-US" altLang="zh-CN" dirty="0"/>
              <a:t>(140,20)</a:t>
            </a:r>
            <a:r>
              <a:rPr lang="zh-CN" altLang="zh-CN" dirty="0"/>
              <a:t>，宽度和高度分别为</a:t>
            </a:r>
            <a:r>
              <a:rPr lang="en-US" altLang="zh-CN" dirty="0"/>
              <a:t>80</a:t>
            </a:r>
            <a:r>
              <a:rPr lang="zh-CN" altLang="zh-CN" dirty="0"/>
              <a:t>和</a:t>
            </a:r>
            <a:r>
              <a:rPr lang="en-US" altLang="zh-CN" dirty="0"/>
              <a:t>80</a:t>
            </a:r>
            <a:r>
              <a:rPr lang="zh-CN" altLang="zh-CN" dirty="0"/>
              <a:t>，在其中画一个圆形扇形，代码如下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1513552" y="3535303"/>
            <a:ext cx="8502318" cy="2417683"/>
          </a:xfrm>
          <a:prstGeom prst="roundRect">
            <a:avLst>
              <a:gd name="adj" fmla="val 7871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Dim  Rect1,Rect2  As  </a:t>
            </a:r>
            <a:r>
              <a:rPr lang="en-US" altLang="zh-CN" dirty="0" err="1"/>
              <a:t>RecTangle</a:t>
            </a:r>
            <a:r>
              <a:rPr lang="en-US" altLang="zh-CN" dirty="0"/>
              <a:t>			</a:t>
            </a:r>
            <a:r>
              <a:rPr lang="en-US" altLang="zh-CN" dirty="0" smtClean="0"/>
              <a:t>' </a:t>
            </a:r>
            <a:r>
              <a:rPr lang="zh-CN" altLang="zh-CN" dirty="0"/>
              <a:t>声明矩形结构变量</a:t>
            </a:r>
          </a:p>
          <a:p>
            <a:r>
              <a:rPr lang="en-US" altLang="zh-CN" dirty="0"/>
              <a:t>Dim g As Graphics</a:t>
            </a:r>
            <a:endParaRPr lang="zh-CN" altLang="zh-CN" dirty="0"/>
          </a:p>
          <a:p>
            <a:r>
              <a:rPr lang="en-US" altLang="zh-CN" dirty="0"/>
              <a:t>Dim  </a:t>
            </a:r>
            <a:r>
              <a:rPr lang="en-US" altLang="zh-CN" dirty="0" err="1"/>
              <a:t>BlackPen</a:t>
            </a:r>
            <a:r>
              <a:rPr lang="en-US" altLang="zh-CN" dirty="0"/>
              <a:t>  As  New  Pen (</a:t>
            </a:r>
            <a:r>
              <a:rPr lang="en-US" altLang="zh-CN" dirty="0" err="1"/>
              <a:t>Color.Black</a:t>
            </a:r>
            <a:r>
              <a:rPr lang="en-US" altLang="zh-CN" dirty="0"/>
              <a:t>, 2)		</a:t>
            </a:r>
            <a:r>
              <a:rPr lang="en-US" altLang="zh-CN" dirty="0" smtClean="0"/>
              <a:t>' </a:t>
            </a:r>
            <a:r>
              <a:rPr lang="zh-CN" altLang="zh-CN" dirty="0"/>
              <a:t>定义一个黑色画笔</a:t>
            </a:r>
          </a:p>
          <a:p>
            <a:r>
              <a:rPr lang="en-US" altLang="zh-CN" dirty="0"/>
              <a:t>Rect1 = New </a:t>
            </a:r>
            <a:r>
              <a:rPr lang="en-US" altLang="zh-CN" dirty="0" err="1"/>
              <a:t>RecTangle</a:t>
            </a:r>
            <a:r>
              <a:rPr lang="en-US" altLang="zh-CN" dirty="0"/>
              <a:t>(20, 20, 100, 80)			</a:t>
            </a:r>
            <a:r>
              <a:rPr lang="en-US" altLang="zh-CN" dirty="0" smtClean="0"/>
              <a:t>' </a:t>
            </a:r>
            <a:r>
              <a:rPr lang="zh-CN" altLang="zh-CN" dirty="0"/>
              <a:t>定义矩形结构</a:t>
            </a:r>
          </a:p>
          <a:p>
            <a:r>
              <a:rPr lang="en-US" altLang="zh-CN" dirty="0"/>
              <a:t>Rect2 = New </a:t>
            </a:r>
            <a:r>
              <a:rPr lang="en-US" altLang="zh-CN" dirty="0" err="1"/>
              <a:t>RecTangle</a:t>
            </a:r>
            <a:r>
              <a:rPr lang="en-US" altLang="zh-CN" dirty="0"/>
              <a:t>(140, 20, 80, 80)			</a:t>
            </a:r>
            <a:r>
              <a:rPr lang="en-US" altLang="zh-CN" dirty="0" smtClean="0"/>
              <a:t>' </a:t>
            </a:r>
            <a:r>
              <a:rPr lang="zh-CN" altLang="zh-CN" dirty="0"/>
              <a:t>定义矩形结构</a:t>
            </a:r>
          </a:p>
          <a:p>
            <a:r>
              <a:rPr lang="en-US" altLang="zh-CN" dirty="0"/>
              <a:t>g = </a:t>
            </a:r>
            <a:r>
              <a:rPr lang="en-US" altLang="zh-CN" dirty="0" err="1"/>
              <a:t>Me.CreateGraphics</a:t>
            </a:r>
            <a:r>
              <a:rPr lang="en-US" altLang="zh-CN" dirty="0"/>
              <a:t>()				</a:t>
            </a:r>
            <a:r>
              <a:rPr lang="en-US" altLang="zh-CN" dirty="0" smtClean="0"/>
              <a:t>' </a:t>
            </a:r>
            <a:r>
              <a:rPr lang="zh-CN" altLang="zh-CN" dirty="0"/>
              <a:t>把窗体设置为</a:t>
            </a:r>
            <a:r>
              <a:rPr lang="en-US" altLang="zh-CN" dirty="0"/>
              <a:t>Graphics</a:t>
            </a:r>
            <a:r>
              <a:rPr lang="zh-CN" altLang="zh-CN" dirty="0"/>
              <a:t>对象</a:t>
            </a:r>
          </a:p>
          <a:p>
            <a:r>
              <a:rPr lang="en-US" altLang="zh-CN" dirty="0" err="1"/>
              <a:t>g.DrawPie</a:t>
            </a:r>
            <a:r>
              <a:rPr lang="en-US" altLang="zh-CN" dirty="0"/>
              <a:t>(</a:t>
            </a:r>
            <a:r>
              <a:rPr lang="en-US" altLang="zh-CN" dirty="0" err="1"/>
              <a:t>BlackPen</a:t>
            </a:r>
            <a:r>
              <a:rPr lang="en-US" altLang="zh-CN" dirty="0"/>
              <a:t>, Rect1, 30, 80)			</a:t>
            </a:r>
            <a:r>
              <a:rPr lang="en-US" altLang="zh-CN" dirty="0" smtClean="0"/>
              <a:t>' </a:t>
            </a:r>
            <a:r>
              <a:rPr lang="zh-CN" altLang="zh-CN" dirty="0"/>
              <a:t>在窗体上画椭圆形扇形</a:t>
            </a:r>
          </a:p>
          <a:p>
            <a:r>
              <a:rPr lang="en-US" altLang="zh-CN" dirty="0" err="1"/>
              <a:t>g.DrawPie</a:t>
            </a:r>
            <a:r>
              <a:rPr lang="en-US" altLang="zh-CN" dirty="0"/>
              <a:t>(</a:t>
            </a:r>
            <a:r>
              <a:rPr lang="en-US" altLang="zh-CN" dirty="0" err="1"/>
              <a:t>BlackPen</a:t>
            </a:r>
            <a:r>
              <a:rPr lang="en-US" altLang="zh-CN" dirty="0"/>
              <a:t>, Rect2, -30, -80)			</a:t>
            </a:r>
            <a:r>
              <a:rPr lang="en-US" altLang="zh-CN" dirty="0" smtClean="0"/>
              <a:t>' </a:t>
            </a:r>
            <a:r>
              <a:rPr lang="zh-CN" altLang="zh-CN" dirty="0"/>
              <a:t>在窗体上画圆形</a:t>
            </a:r>
            <a:r>
              <a:rPr lang="zh-CN" altLang="zh-CN" dirty="0" smtClean="0"/>
              <a:t>扇形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64677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1"/>
            <a:ext cx="4184028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6</a:t>
            </a:r>
            <a:r>
              <a:rPr lang="zh-CN" altLang="zh-CN" dirty="0"/>
              <a:t>．饼图</a:t>
            </a:r>
          </a:p>
        </p:txBody>
      </p:sp>
      <p:sp>
        <p:nvSpPr>
          <p:cNvPr id="3" name="矩形 2"/>
          <p:cNvSpPr/>
          <p:nvPr/>
        </p:nvSpPr>
        <p:spPr>
          <a:xfrm>
            <a:off x="1293416" y="818280"/>
            <a:ext cx="3512500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上面程序运行的效果如图</a:t>
            </a:r>
            <a:r>
              <a:rPr lang="en-US" altLang="zh-CN" dirty="0"/>
              <a:t>7.8</a:t>
            </a:r>
            <a:r>
              <a:rPr lang="zh-CN" altLang="zh-CN" dirty="0"/>
              <a:t>所示。</a:t>
            </a:r>
          </a:p>
        </p:txBody>
      </p:sp>
      <p:pic>
        <p:nvPicPr>
          <p:cNvPr id="4098" name="Picture 2" descr="7t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237" y="1382232"/>
            <a:ext cx="4061637" cy="2793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964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heelReverse spokes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08" y="2751291"/>
            <a:ext cx="11880850" cy="1723600"/>
          </a:xfrm>
          <a:prstGeom prst="rect">
            <a:avLst/>
          </a:prstGeom>
          <a:solidFill>
            <a:srgbClr val="C30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781" tIns="59890" rIns="119781" bIns="59890"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7678978" y="3307098"/>
            <a:ext cx="2446960" cy="630621"/>
          </a:xfrm>
          <a:prstGeom prst="rect">
            <a:avLst/>
          </a:prstGeom>
          <a:effectLst>
            <a:outerShdw blurRad="63500" dir="12600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60639" tIns="30321" rIns="60639" bIns="30321">
            <a:spAutoFit/>
          </a:bodyPr>
          <a:lstStyle/>
          <a:p>
            <a:r>
              <a:rPr lang="en-US" altLang="zh-CN" sz="3700" b="1" dirty="0" smtClean="0">
                <a:solidFill>
                  <a:schemeClr val="bg1"/>
                </a:solidFill>
                <a:latin typeface="Century Gothic"/>
              </a:rPr>
              <a:t>—</a:t>
            </a:r>
            <a:r>
              <a:rPr lang="zh-CN" altLang="zh-CN" sz="3600" b="1" dirty="0">
                <a:solidFill>
                  <a:schemeClr val="bg1"/>
                </a:solidFill>
              </a:rPr>
              <a:t>填</a:t>
            </a:r>
            <a:r>
              <a:rPr lang="en-US" altLang="zh-CN" sz="3600" b="1" dirty="0">
                <a:solidFill>
                  <a:schemeClr val="bg1"/>
                </a:solidFill>
              </a:rPr>
              <a:t>    </a:t>
            </a:r>
            <a:r>
              <a:rPr lang="zh-CN" altLang="zh-CN" sz="3600" b="1" dirty="0" smtClean="0">
                <a:solidFill>
                  <a:schemeClr val="bg1"/>
                </a:solidFill>
              </a:rPr>
              <a:t>充</a:t>
            </a:r>
            <a:endParaRPr lang="zh-CN" altLang="zh-CN" sz="3600" b="1" dirty="0">
              <a:solidFill>
                <a:schemeClr val="bg1"/>
              </a:solidFill>
            </a:endParaRPr>
          </a:p>
        </p:txBody>
      </p:sp>
      <p:sp>
        <p:nvSpPr>
          <p:cNvPr id="24" name="TextBox 62"/>
          <p:cNvSpPr txBox="1"/>
          <p:nvPr/>
        </p:nvSpPr>
        <p:spPr>
          <a:xfrm>
            <a:off x="8665485" y="19771"/>
            <a:ext cx="3157937" cy="380111"/>
          </a:xfrm>
          <a:prstGeom prst="rect">
            <a:avLst/>
          </a:prstGeom>
          <a:noFill/>
        </p:spPr>
        <p:txBody>
          <a:bodyPr wrap="square" lIns="119781" tIns="59890" rIns="119781" bIns="59890" rtlCol="0">
            <a:spAutoFit/>
          </a:bodyPr>
          <a:lstStyle/>
          <a:p>
            <a:r>
              <a:rPr lang="en-US" altLang="zh-CN" sz="1600" dirty="0">
                <a:ea typeface="创艺简老宋" pitchFamily="2" charset="-122"/>
              </a:rPr>
              <a:t>Visual Basic.NET</a:t>
            </a:r>
            <a:r>
              <a:rPr lang="zh-CN" altLang="zh-CN" sz="1600" dirty="0">
                <a:ea typeface="创艺简老宋" pitchFamily="2" charset="-122"/>
              </a:rPr>
              <a:t>实用教程（第</a:t>
            </a:r>
            <a:r>
              <a:rPr lang="en-US" altLang="zh-CN" sz="1600" dirty="0">
                <a:ea typeface="创艺简老宋" pitchFamily="2" charset="-122"/>
              </a:rPr>
              <a:t>3</a:t>
            </a:r>
            <a:r>
              <a:rPr lang="zh-CN" altLang="zh-CN" sz="1600" dirty="0">
                <a:ea typeface="创艺简老宋" pitchFamily="2" charset="-122"/>
              </a:rPr>
              <a:t>版）</a:t>
            </a:r>
          </a:p>
        </p:txBody>
      </p:sp>
      <p:sp>
        <p:nvSpPr>
          <p:cNvPr id="25" name="TextBox 63"/>
          <p:cNvSpPr txBox="1"/>
          <p:nvPr/>
        </p:nvSpPr>
        <p:spPr>
          <a:xfrm>
            <a:off x="9400385" y="5881185"/>
            <a:ext cx="2139773" cy="382560"/>
          </a:xfrm>
          <a:prstGeom prst="rect">
            <a:avLst/>
          </a:prstGeom>
          <a:noFill/>
        </p:spPr>
        <p:txBody>
          <a:bodyPr wrap="square" lIns="119781" tIns="59890" rIns="119781" bIns="59890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主编：郑阿奇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business freedom [高质量]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28603" y="146029"/>
            <a:ext cx="792056" cy="8107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98859" y="1107283"/>
            <a:ext cx="5446815" cy="742337"/>
          </a:xfrm>
          <a:prstGeom prst="rect">
            <a:avLst/>
          </a:prstGeom>
          <a:noFill/>
        </p:spPr>
        <p:txBody>
          <a:bodyPr wrap="square" lIns="95077" tIns="47539" rIns="95077" bIns="47539" rtlCol="0">
            <a:spAutoFit/>
          </a:bodyPr>
          <a:lstStyle/>
          <a:p>
            <a:r>
              <a:rPr lang="zh-CN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7</a:t>
            </a:r>
            <a:r>
              <a:rPr lang="zh-CN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章</a:t>
            </a:r>
            <a:r>
              <a:rPr lang="en-US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  </a:t>
            </a:r>
            <a:r>
              <a:rPr lang="zh-CN" altLang="zh-CN" sz="4200" dirty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图形图像应用</a:t>
            </a:r>
          </a:p>
        </p:txBody>
      </p:sp>
    </p:spTree>
    <p:extLst>
      <p:ext uri="{BB962C8B-B14F-4D97-AF65-F5344CB8AC3E}">
        <p14:creationId xmlns:p14="http://schemas.microsoft.com/office/powerpoint/2010/main" val="320978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5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25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5" grpId="0" animBg="1"/>
      <p:bldP spid="22" grpId="0"/>
      <p:bldP spid="24" grpId="0"/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2643114">
            <a:off x="3529134" y="2432691"/>
            <a:ext cx="1362721" cy="1447759"/>
            <a:chOff x="4819176" y="1662676"/>
            <a:chExt cx="2993523" cy="2989680"/>
          </a:xfrm>
        </p:grpSpPr>
        <p:grpSp>
          <p:nvGrpSpPr>
            <p:cNvPr id="5" name="组合 4"/>
            <p:cNvGrpSpPr/>
            <p:nvPr/>
          </p:nvGrpSpPr>
          <p:grpSpPr>
            <a:xfrm>
              <a:off x="4819176" y="1662676"/>
              <a:ext cx="2993523" cy="2989680"/>
              <a:chOff x="304800" y="673100"/>
              <a:chExt cx="4147845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矩形 6"/>
              <p:cNvSpPr>
                <a:spLocks/>
              </p:cNvSpPr>
              <p:nvPr/>
            </p:nvSpPr>
            <p:spPr>
              <a:xfrm>
                <a:off x="304800" y="673100"/>
                <a:ext cx="4147845" cy="4000500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99069" y="760412"/>
                <a:ext cx="3959307" cy="3825874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5038399" y="1880357"/>
              <a:ext cx="2555077" cy="255431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857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Palatino Linotype"/>
                <a:ea typeface="宋体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675646" y="2650031"/>
            <a:ext cx="1069702" cy="1059378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/>
          <a:p>
            <a:r>
              <a:rPr lang="en-US" altLang="zh-CN" sz="59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01</a:t>
            </a:r>
            <a:endParaRPr lang="zh-CN" altLang="en-US" sz="5900" b="1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84671" y="2704960"/>
            <a:ext cx="1779919" cy="490294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4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 smtClean="0"/>
              <a:t>刷</a:t>
            </a:r>
            <a:r>
              <a:rPr lang="en-US" altLang="zh-CN" dirty="0" smtClean="0"/>
              <a:t>          </a:t>
            </a:r>
            <a:r>
              <a:rPr lang="zh-CN" altLang="zh-CN" dirty="0" smtClean="0"/>
              <a:t>子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305465" y="3195254"/>
            <a:ext cx="2454168" cy="0"/>
          </a:xfrm>
          <a:prstGeom prst="line">
            <a:avLst/>
          </a:prstGeom>
          <a:ln>
            <a:solidFill>
              <a:srgbClr val="AE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H_Others_1"/>
          <p:cNvSpPr txBox="1"/>
          <p:nvPr/>
        </p:nvSpPr>
        <p:spPr>
          <a:xfrm>
            <a:off x="4542567" y="1414219"/>
            <a:ext cx="2868858" cy="505683"/>
          </a:xfrm>
          <a:prstGeom prst="rect">
            <a:avLst/>
          </a:prstGeom>
          <a:noFill/>
        </p:spPr>
        <p:txBody>
          <a:bodyPr wrap="square" lIns="119792" tIns="59896" rIns="119792" bIns="59896">
            <a:spAutoFit/>
          </a:bodyPr>
          <a:lstStyle/>
          <a:p>
            <a:pPr algn="ctr">
              <a:defRPr/>
            </a:pPr>
            <a:r>
              <a:rPr lang="en-US" altLang="zh-CN" sz="2500" spc="394" dirty="0">
                <a:solidFill>
                  <a:srgbClr val="C4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Contents</a:t>
            </a:r>
            <a:endParaRPr lang="zh-CN" altLang="en-US" sz="2500" spc="394" dirty="0">
              <a:solidFill>
                <a:srgbClr val="C4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19" name="MH_Others_2"/>
          <p:cNvSpPr txBox="1">
            <a:spLocks noChangeArrowheads="1"/>
          </p:cNvSpPr>
          <p:nvPr/>
        </p:nvSpPr>
        <p:spPr bwMode="auto">
          <a:xfrm>
            <a:off x="4146923" y="439097"/>
            <a:ext cx="3612710" cy="87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9792" tIns="59896" rIns="119792" bIns="59896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5300">
                <a:solidFill>
                  <a:srgbClr val="AE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目录</a:t>
            </a:r>
            <a:endParaRPr lang="zh-CN" altLang="en-US" sz="5300" dirty="0">
              <a:solidFill>
                <a:srgbClr val="AE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12374" y="1687966"/>
            <a:ext cx="4931791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962675" y="1687966"/>
            <a:ext cx="4923128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head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占位符 5"/>
          <p:cNvSpPr txBox="1">
            <a:spLocks/>
          </p:cNvSpPr>
          <p:nvPr/>
        </p:nvSpPr>
        <p:spPr>
          <a:xfrm>
            <a:off x="5916334" y="3350687"/>
            <a:ext cx="1221738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zh-CN" dirty="0">
                <a:solidFill>
                  <a:schemeClr val="tx1"/>
                </a:solidFill>
              </a:rPr>
              <a:t>．实心刷子</a:t>
            </a:r>
          </a:p>
        </p:txBody>
      </p:sp>
      <p:sp>
        <p:nvSpPr>
          <p:cNvPr id="16" name="文本占位符 5"/>
          <p:cNvSpPr txBox="1">
            <a:spLocks/>
          </p:cNvSpPr>
          <p:nvPr/>
        </p:nvSpPr>
        <p:spPr>
          <a:xfrm>
            <a:off x="5916334" y="3773943"/>
            <a:ext cx="1221738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zh-CN" dirty="0">
                <a:solidFill>
                  <a:schemeClr val="tx1"/>
                </a:solidFill>
              </a:rPr>
              <a:t>．阴影刷子</a:t>
            </a:r>
          </a:p>
        </p:txBody>
      </p:sp>
      <p:sp>
        <p:nvSpPr>
          <p:cNvPr id="17" name="文本占位符 5"/>
          <p:cNvSpPr txBox="1">
            <a:spLocks/>
          </p:cNvSpPr>
          <p:nvPr/>
        </p:nvSpPr>
        <p:spPr>
          <a:xfrm>
            <a:off x="5916334" y="4199286"/>
            <a:ext cx="1221738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3</a:t>
            </a:r>
            <a:r>
              <a:rPr lang="zh-CN" altLang="zh-CN" dirty="0">
                <a:solidFill>
                  <a:schemeClr val="tx1"/>
                </a:solidFill>
              </a:rPr>
              <a:t>．纹理刷子</a:t>
            </a:r>
          </a:p>
        </p:txBody>
      </p:sp>
      <p:sp>
        <p:nvSpPr>
          <p:cNvPr id="25" name="文本占位符 5"/>
          <p:cNvSpPr txBox="1">
            <a:spLocks/>
          </p:cNvSpPr>
          <p:nvPr/>
        </p:nvSpPr>
        <p:spPr>
          <a:xfrm>
            <a:off x="5910988" y="4613462"/>
            <a:ext cx="1221738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4</a:t>
            </a:r>
            <a:r>
              <a:rPr lang="zh-CN" altLang="zh-CN" dirty="0">
                <a:solidFill>
                  <a:schemeClr val="tx1"/>
                </a:solidFill>
              </a:rPr>
              <a:t>．渐变刷子</a:t>
            </a:r>
          </a:p>
        </p:txBody>
      </p:sp>
    </p:spTree>
    <p:extLst>
      <p:ext uri="{BB962C8B-B14F-4D97-AF65-F5344CB8AC3E}">
        <p14:creationId xmlns:p14="http://schemas.microsoft.com/office/powerpoint/2010/main" val="55212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/>
      <p:bldP spid="19" grpId="0"/>
      <p:bldP spid="15" grpId="0" animBg="1"/>
      <p:bldP spid="16" grpId="0" animBg="1"/>
      <p:bldP spid="17" grpId="0" animBg="1"/>
      <p:bldP spid="2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1"/>
            <a:ext cx="4184028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zh-CN" dirty="0"/>
              <a:t>．实心刷子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9340" y="818707"/>
            <a:ext cx="956930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实心刷子的作用是用某一种颜色来填充图形，建立一个实心刷子是通过</a:t>
            </a:r>
            <a:r>
              <a:rPr lang="en-US" altLang="zh-CN" dirty="0" err="1"/>
              <a:t>SolidBrush</a:t>
            </a:r>
            <a:r>
              <a:rPr lang="zh-CN" altLang="zh-CN" dirty="0"/>
              <a:t>类的构造函数来实现的，其语法格式如下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397276" y="1415637"/>
            <a:ext cx="8267719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Dim  </a:t>
            </a:r>
            <a:r>
              <a:rPr lang="zh-CN" altLang="zh-CN" dirty="0"/>
              <a:t>刷子名</a:t>
            </a:r>
            <a:r>
              <a:rPr lang="en-US" altLang="zh-CN" dirty="0"/>
              <a:t> As  New  </a:t>
            </a:r>
            <a:r>
              <a:rPr lang="en-US" altLang="zh-CN" dirty="0" err="1"/>
              <a:t>SolidBrush</a:t>
            </a:r>
            <a:r>
              <a:rPr lang="en-US" altLang="zh-CN" dirty="0"/>
              <a:t>(</a:t>
            </a:r>
            <a:r>
              <a:rPr lang="zh-CN" altLang="zh-CN" dirty="0"/>
              <a:t>颜色</a:t>
            </a:r>
            <a:r>
              <a:rPr lang="en-US" altLang="zh-CN" dirty="0"/>
              <a:t>)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884707" y="1924490"/>
            <a:ext cx="929285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其中：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）刷子名，要创建的刷子对象名，可以是合法的</a:t>
            </a:r>
            <a:r>
              <a:rPr lang="en-US" altLang="zh-CN" dirty="0"/>
              <a:t>VB.NET</a:t>
            </a:r>
            <a:r>
              <a:rPr lang="zh-CN" altLang="zh-CN" dirty="0"/>
              <a:t>变量名。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）颜色，用来填充图形的颜色，它是</a:t>
            </a:r>
            <a:r>
              <a:rPr lang="en-US" altLang="zh-CN" dirty="0"/>
              <a:t>Color</a:t>
            </a:r>
            <a:r>
              <a:rPr lang="zh-CN" altLang="zh-CN" dirty="0"/>
              <a:t>结构数据类型，颜色值参见表</a:t>
            </a:r>
            <a:r>
              <a:rPr lang="en-US" altLang="zh-CN" dirty="0"/>
              <a:t>7.2</a:t>
            </a:r>
            <a:r>
              <a:rPr lang="zh-CN" altLang="zh-CN" dirty="0"/>
              <a:t>。</a:t>
            </a:r>
          </a:p>
          <a:p>
            <a:pPr indent="446088"/>
            <a:r>
              <a:rPr lang="zh-CN" altLang="zh-CN" dirty="0"/>
              <a:t>例如，建立一个红色的实心刷子，代码如下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6" name="圆角矩形 5"/>
          <p:cNvSpPr/>
          <p:nvPr/>
        </p:nvSpPr>
        <p:spPr>
          <a:xfrm>
            <a:off x="1397275" y="3065532"/>
            <a:ext cx="8267719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Dim  </a:t>
            </a:r>
            <a:r>
              <a:rPr lang="en-US" altLang="zh-CN" dirty="0" err="1"/>
              <a:t>redBrush</a:t>
            </a:r>
            <a:r>
              <a:rPr lang="en-US" altLang="zh-CN" dirty="0"/>
              <a:t>  As  New  </a:t>
            </a:r>
            <a:r>
              <a:rPr lang="en-US" altLang="zh-CN" dirty="0" err="1"/>
              <a:t>SolidBrush</a:t>
            </a:r>
            <a:r>
              <a:rPr lang="en-US" altLang="zh-CN" dirty="0"/>
              <a:t>( </a:t>
            </a:r>
            <a:r>
              <a:rPr lang="en-US" altLang="zh-CN" dirty="0" err="1"/>
              <a:t>Color.Red</a:t>
            </a:r>
            <a:r>
              <a:rPr lang="en-US" altLang="zh-CN" dirty="0"/>
              <a:t> )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9269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1"/>
            <a:ext cx="4184028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zh-CN" dirty="0"/>
              <a:t>．阴影刷子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82502" y="839972"/>
            <a:ext cx="948424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阴影刷子的作用是用某一种图案来填充图形，建立一个阴影刷子是通过</a:t>
            </a:r>
            <a:r>
              <a:rPr lang="en-US" altLang="zh-CN" dirty="0" err="1"/>
              <a:t>HatchBrush</a:t>
            </a:r>
            <a:r>
              <a:rPr lang="zh-CN" altLang="zh-CN" dirty="0"/>
              <a:t>类的构造函数来实现的，其语法格式如下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486238" y="1541295"/>
            <a:ext cx="8274450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Dim  </a:t>
            </a:r>
            <a:r>
              <a:rPr lang="zh-CN" altLang="zh-CN" dirty="0"/>
              <a:t>刷子名</a:t>
            </a:r>
            <a:r>
              <a:rPr lang="en-US" altLang="zh-CN" dirty="0"/>
              <a:t> As  New  </a:t>
            </a:r>
            <a:r>
              <a:rPr lang="en-US" altLang="zh-CN" dirty="0" err="1"/>
              <a:t>HatchBrush</a:t>
            </a:r>
            <a:r>
              <a:rPr lang="en-US" altLang="zh-CN" dirty="0"/>
              <a:t>(</a:t>
            </a:r>
            <a:r>
              <a:rPr lang="zh-CN" altLang="zh-CN" dirty="0"/>
              <a:t>类型</a:t>
            </a:r>
            <a:r>
              <a:rPr lang="en-US" altLang="zh-CN" dirty="0"/>
              <a:t>, </a:t>
            </a:r>
            <a:r>
              <a:rPr lang="zh-CN" altLang="zh-CN" dirty="0"/>
              <a:t>前景颜色</a:t>
            </a:r>
            <a:r>
              <a:rPr lang="en-US" altLang="zh-CN" dirty="0"/>
              <a:t>[ , </a:t>
            </a:r>
            <a:r>
              <a:rPr lang="zh-CN" altLang="zh-CN" dirty="0"/>
              <a:t>背景颜色</a:t>
            </a:r>
            <a:r>
              <a:rPr lang="en-US" altLang="zh-CN" dirty="0"/>
              <a:t>])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882502" y="2147777"/>
            <a:ext cx="937791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>
              <a:lnSpc>
                <a:spcPct val="150000"/>
              </a:lnSpc>
            </a:pPr>
            <a:r>
              <a:rPr lang="zh-CN" altLang="zh-CN" dirty="0"/>
              <a:t>其中：</a:t>
            </a:r>
          </a:p>
          <a:p>
            <a:pPr indent="446088">
              <a:lnSpc>
                <a:spcPct val="150000"/>
              </a:lnSpc>
            </a:pPr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）刷子名，要创建的刷子对象名，可以是合法的</a:t>
            </a:r>
            <a:r>
              <a:rPr lang="en-US" altLang="zh-CN" dirty="0"/>
              <a:t>VB.NET</a:t>
            </a:r>
            <a:r>
              <a:rPr lang="zh-CN" altLang="zh-CN" dirty="0"/>
              <a:t>变量名。</a:t>
            </a:r>
          </a:p>
          <a:p>
            <a:pPr indent="446088">
              <a:lnSpc>
                <a:spcPct val="150000"/>
              </a:lnSpc>
            </a:pPr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）类型，代表刷子的样式，即填充的图案类型，它是一个</a:t>
            </a:r>
            <a:r>
              <a:rPr lang="en-US" altLang="zh-CN" dirty="0" err="1"/>
              <a:t>HatchStyle</a:t>
            </a:r>
            <a:r>
              <a:rPr lang="zh-CN" altLang="zh-CN" dirty="0"/>
              <a:t>枚举数据类型，该枚举有</a:t>
            </a:r>
            <a:r>
              <a:rPr lang="en-US" altLang="zh-CN" dirty="0"/>
              <a:t>50</a:t>
            </a:r>
            <a:r>
              <a:rPr lang="zh-CN" altLang="zh-CN" dirty="0"/>
              <a:t>多个成员，即有</a:t>
            </a:r>
            <a:r>
              <a:rPr lang="en-US" altLang="zh-CN" dirty="0"/>
              <a:t>50</a:t>
            </a:r>
            <a:r>
              <a:rPr lang="zh-CN" altLang="zh-CN" dirty="0"/>
              <a:t>多种图案类型</a:t>
            </a:r>
            <a:r>
              <a:rPr lang="zh-CN" altLang="zh-CN" dirty="0">
                <a:hlinkClick r:id="rId3" action="ppaction://hlinkfile"/>
              </a:rPr>
              <a:t>，表</a:t>
            </a:r>
            <a:r>
              <a:rPr lang="en-US" altLang="zh-CN" dirty="0">
                <a:hlinkClick r:id="rId3" action="ppaction://hlinkfile"/>
              </a:rPr>
              <a:t>7.4</a:t>
            </a:r>
            <a:r>
              <a:rPr lang="zh-CN" altLang="zh-CN" dirty="0">
                <a:hlinkClick r:id="rId3" action="ppaction://hlinkfile"/>
              </a:rPr>
              <a:t>列出了部分图案。</a:t>
            </a:r>
            <a:endParaRPr lang="zh-CN" altLang="zh-CN" dirty="0"/>
          </a:p>
          <a:p>
            <a:pPr indent="446088">
              <a:lnSpc>
                <a:spcPct val="150000"/>
              </a:lnSpc>
            </a:pPr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）前景颜色，图案的颜色，它是</a:t>
            </a:r>
            <a:r>
              <a:rPr lang="en-US" altLang="zh-CN" dirty="0"/>
              <a:t>Color</a:t>
            </a:r>
            <a:r>
              <a:rPr lang="zh-CN" altLang="zh-CN" dirty="0"/>
              <a:t>结构，颜色值参见表</a:t>
            </a:r>
            <a:r>
              <a:rPr lang="en-US" altLang="zh-CN" dirty="0"/>
              <a:t>7.2</a:t>
            </a:r>
            <a:r>
              <a:rPr lang="zh-CN" altLang="zh-CN" dirty="0"/>
              <a:t>。</a:t>
            </a:r>
          </a:p>
          <a:p>
            <a:pPr indent="446088">
              <a:lnSpc>
                <a:spcPct val="150000"/>
              </a:lnSpc>
            </a:pPr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）背景颜色，可选项。图形区域的背景颜色，它是</a:t>
            </a:r>
            <a:r>
              <a:rPr lang="en-US" altLang="zh-CN" dirty="0"/>
              <a:t>Color</a:t>
            </a:r>
            <a:r>
              <a:rPr lang="zh-CN" altLang="zh-CN" dirty="0"/>
              <a:t>结构，颜色值参见表</a:t>
            </a:r>
            <a:r>
              <a:rPr lang="en-US" altLang="zh-CN" dirty="0"/>
              <a:t>7.2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indent="446088">
              <a:lnSpc>
                <a:spcPct val="150000"/>
              </a:lnSpc>
            </a:pPr>
            <a:r>
              <a:rPr lang="zh-CN" altLang="zh-CN" dirty="0"/>
              <a:t>引入</a:t>
            </a:r>
            <a:r>
              <a:rPr lang="en-US" altLang="zh-CN" dirty="0"/>
              <a:t>System.Drawing.Drawing2D</a:t>
            </a:r>
            <a:r>
              <a:rPr lang="zh-CN" altLang="zh-CN" dirty="0"/>
              <a:t>名称空间后，就可以创建阴影刷子了。例如，建立一个实心钻石（</a:t>
            </a:r>
            <a:r>
              <a:rPr lang="en-US" altLang="zh-CN" dirty="0" err="1"/>
              <a:t>SolidDiamond</a:t>
            </a:r>
            <a:r>
              <a:rPr lang="zh-CN" altLang="zh-CN" dirty="0"/>
              <a:t>）图案的阴影刷子，前景色为蓝色，背景色为白色，代码如下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6" name="圆角矩形 5"/>
          <p:cNvSpPr/>
          <p:nvPr/>
        </p:nvSpPr>
        <p:spPr>
          <a:xfrm>
            <a:off x="1486238" y="5386423"/>
            <a:ext cx="8274450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Dim  </a:t>
            </a:r>
            <a:r>
              <a:rPr lang="en-US" altLang="zh-CN" dirty="0" err="1"/>
              <a:t>sd</a:t>
            </a:r>
            <a:r>
              <a:rPr lang="en-US" altLang="zh-CN" dirty="0"/>
              <a:t>  As  New  </a:t>
            </a:r>
            <a:r>
              <a:rPr lang="en-US" altLang="zh-CN" dirty="0" err="1"/>
              <a:t>HatchBrush</a:t>
            </a:r>
            <a:r>
              <a:rPr lang="en-US" altLang="zh-CN" dirty="0"/>
              <a:t>(</a:t>
            </a:r>
            <a:r>
              <a:rPr lang="en-US" altLang="zh-CN" dirty="0" err="1"/>
              <a:t>HatchStyle.SolidDiamond</a:t>
            </a:r>
            <a:r>
              <a:rPr lang="en-US" altLang="zh-CN" dirty="0"/>
              <a:t>, </a:t>
            </a:r>
            <a:r>
              <a:rPr lang="en-US" altLang="zh-CN" dirty="0" err="1"/>
              <a:t>Color.Blue</a:t>
            </a:r>
            <a:r>
              <a:rPr lang="en-US" altLang="zh-CN" dirty="0"/>
              <a:t>, </a:t>
            </a:r>
            <a:r>
              <a:rPr lang="en-US" altLang="zh-CN" dirty="0" err="1"/>
              <a:t>Color.White</a:t>
            </a:r>
            <a:r>
              <a:rPr lang="en-US" altLang="zh-CN" dirty="0"/>
              <a:t>)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14611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1"/>
            <a:ext cx="4184028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3</a:t>
            </a:r>
            <a:r>
              <a:rPr lang="zh-CN" altLang="zh-CN" dirty="0"/>
              <a:t>．纹理刷子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6930" y="829340"/>
            <a:ext cx="936728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纹理刷子的作用是用保存在位图文件中的图案来填充图形，建立一个纹理刷子是通过</a:t>
            </a:r>
            <a:r>
              <a:rPr lang="en-US" altLang="zh-CN" dirty="0" err="1"/>
              <a:t>TextureBrush</a:t>
            </a:r>
            <a:r>
              <a:rPr lang="zh-CN" altLang="zh-CN" dirty="0"/>
              <a:t>类的构造函数来实现的，其语法格式如下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505589" y="1444893"/>
            <a:ext cx="8489016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Dim  </a:t>
            </a:r>
            <a:r>
              <a:rPr lang="zh-CN" altLang="zh-CN" dirty="0"/>
              <a:t>刷子名</a:t>
            </a:r>
            <a:r>
              <a:rPr lang="en-US" altLang="zh-CN" dirty="0"/>
              <a:t> As  New  </a:t>
            </a:r>
            <a:r>
              <a:rPr lang="en-US" altLang="zh-CN" dirty="0" err="1"/>
              <a:t>TextureBrush</a:t>
            </a:r>
            <a:r>
              <a:rPr lang="en-US" altLang="zh-CN" dirty="0"/>
              <a:t>(</a:t>
            </a:r>
            <a:r>
              <a:rPr lang="zh-CN" altLang="zh-CN" dirty="0"/>
              <a:t>图像</a:t>
            </a:r>
            <a:r>
              <a:rPr lang="en-US" altLang="zh-CN" dirty="0"/>
              <a:t> [, </a:t>
            </a:r>
            <a:r>
              <a:rPr lang="zh-CN" altLang="zh-CN" dirty="0"/>
              <a:t>模式</a:t>
            </a:r>
            <a:r>
              <a:rPr lang="en-US" altLang="zh-CN" dirty="0"/>
              <a:t>])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994144" y="1924494"/>
            <a:ext cx="929285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其中：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）刷子名，要创建的刷子对象名，可以是合法的</a:t>
            </a:r>
            <a:r>
              <a:rPr lang="en-US" altLang="zh-CN" dirty="0"/>
              <a:t>VB.NET</a:t>
            </a:r>
            <a:r>
              <a:rPr lang="zh-CN" altLang="zh-CN" dirty="0"/>
              <a:t>变量名。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）模式，可选项。指定填充图形的纹理样式，它是一个</a:t>
            </a:r>
            <a:r>
              <a:rPr lang="en-US" altLang="zh-CN" dirty="0" err="1"/>
              <a:t>WrapMode</a:t>
            </a:r>
            <a:r>
              <a:rPr lang="zh-CN" altLang="zh-CN" dirty="0"/>
              <a:t>枚举数据类型，表</a:t>
            </a:r>
            <a:r>
              <a:rPr lang="en-US" altLang="zh-CN" dirty="0"/>
              <a:t>7.5</a:t>
            </a:r>
            <a:r>
              <a:rPr lang="zh-CN" altLang="zh-CN" dirty="0"/>
              <a:t>列出了其部分纹理样式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829616"/>
              </p:ext>
            </p:extLst>
          </p:nvPr>
        </p:nvGraphicFramePr>
        <p:xfrm>
          <a:off x="2085738" y="3063267"/>
          <a:ext cx="7109667" cy="2402628"/>
        </p:xfrm>
        <a:graphic>
          <a:graphicData uri="http://schemas.openxmlformats.org/drawingml/2006/table">
            <a:tbl>
              <a:tblPr firstRow="1" bandRow="1" bandCol="1"/>
              <a:tblGrid>
                <a:gridCol w="1593721"/>
                <a:gridCol w="5515946"/>
              </a:tblGrid>
              <a:tr h="400438"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枚举成员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样式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</a:tr>
              <a:tr h="400438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Clamp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把纹理或倾斜度固定在边界上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438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Tile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使倾斜度或纹理平铺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438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TileFlipX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水平颠倒倾斜度或纹理，然后平铺倾斜度或纹理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438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TileFlipXY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水平和垂直颠倒倾斜度或纹理，然后平铺倾斜度或纹理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438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TileFlipY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垂直颠倒倾斜度或纹理，然后平铺倾斜度或纹理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306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1"/>
            <a:ext cx="4184028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3</a:t>
            </a:r>
            <a:r>
              <a:rPr lang="zh-CN" altLang="zh-CN" dirty="0"/>
              <a:t>．纹理刷子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82502" y="839972"/>
            <a:ext cx="9431079" cy="2009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>
              <a:lnSpc>
                <a:spcPct val="150000"/>
              </a:lnSpc>
            </a:pPr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）图像，是一个</a:t>
            </a:r>
            <a:r>
              <a:rPr lang="en-US" altLang="zh-CN" dirty="0"/>
              <a:t>Image</a:t>
            </a:r>
            <a:r>
              <a:rPr lang="zh-CN" altLang="zh-CN" dirty="0"/>
              <a:t>类型的对象，其图像数据来源于一个图形文件，文件类型可以是</a:t>
            </a:r>
            <a:r>
              <a:rPr lang="en-US" altLang="zh-CN" dirty="0"/>
              <a:t>bmp</a:t>
            </a:r>
            <a:r>
              <a:rPr lang="zh-CN" altLang="zh-CN" dirty="0"/>
              <a:t>、</a:t>
            </a:r>
            <a:r>
              <a:rPr lang="en-US" altLang="zh-CN" dirty="0"/>
              <a:t>jpg</a:t>
            </a:r>
            <a:r>
              <a:rPr lang="zh-CN" altLang="zh-CN" dirty="0"/>
              <a:t>、</a:t>
            </a:r>
            <a:r>
              <a:rPr lang="en-US" altLang="zh-CN" dirty="0" err="1"/>
              <a:t>ico</a:t>
            </a:r>
            <a:r>
              <a:rPr lang="zh-CN" altLang="zh-CN" dirty="0"/>
              <a:t>、</a:t>
            </a:r>
            <a:r>
              <a:rPr lang="en-US" altLang="zh-CN" dirty="0"/>
              <a:t>gif</a:t>
            </a:r>
            <a:r>
              <a:rPr lang="zh-CN" altLang="zh-CN" dirty="0"/>
              <a:t>、</a:t>
            </a:r>
            <a:r>
              <a:rPr lang="en-US" altLang="zh-CN" dirty="0" err="1"/>
              <a:t>wmf</a:t>
            </a:r>
            <a:r>
              <a:rPr lang="zh-CN" altLang="zh-CN" dirty="0"/>
              <a:t>等位图文件。</a:t>
            </a:r>
          </a:p>
          <a:p>
            <a:pPr indent="446088">
              <a:lnSpc>
                <a:spcPct val="150000"/>
              </a:lnSpc>
            </a:pPr>
            <a:r>
              <a:rPr lang="zh-CN" altLang="zh-CN" dirty="0"/>
              <a:t>纹理刷子使用一个</a:t>
            </a:r>
            <a:r>
              <a:rPr lang="en-US" altLang="zh-CN" dirty="0"/>
              <a:t>Image</a:t>
            </a:r>
            <a:r>
              <a:rPr lang="zh-CN" altLang="zh-CN" dirty="0"/>
              <a:t>类型的对象作为填充图形，通过</a:t>
            </a:r>
            <a:r>
              <a:rPr lang="en-US" altLang="zh-CN" dirty="0"/>
              <a:t>Image</a:t>
            </a:r>
            <a:r>
              <a:rPr lang="zh-CN" altLang="zh-CN" dirty="0"/>
              <a:t>类的</a:t>
            </a:r>
            <a:r>
              <a:rPr lang="en-US" altLang="zh-CN" dirty="0" err="1"/>
              <a:t>FromFile</a:t>
            </a:r>
            <a:r>
              <a:rPr lang="zh-CN" altLang="zh-CN" dirty="0"/>
              <a:t>方法从文件中加载图像，然后就可以创建纹理刷子了。例如，用“</a:t>
            </a:r>
            <a:r>
              <a:rPr lang="en-US" altLang="zh-CN" dirty="0"/>
              <a:t>d:\temp\tile2.ico</a:t>
            </a:r>
            <a:r>
              <a:rPr lang="zh-CN" altLang="zh-CN" dirty="0"/>
              <a:t>”图像文件建立一个“</a:t>
            </a:r>
            <a:r>
              <a:rPr lang="en-US" altLang="zh-CN" dirty="0"/>
              <a:t>Tile</a:t>
            </a:r>
            <a:r>
              <a:rPr lang="zh-CN" altLang="zh-CN" dirty="0"/>
              <a:t>”样式的纹理刷子，代码如下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456660" y="2987749"/>
            <a:ext cx="8133907" cy="9704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Dim </a:t>
            </a:r>
            <a:r>
              <a:rPr lang="en-US" altLang="zh-CN" dirty="0" err="1"/>
              <a:t>myImage</a:t>
            </a:r>
            <a:r>
              <a:rPr lang="en-US" altLang="zh-CN" dirty="0"/>
              <a:t> As Image</a:t>
            </a:r>
            <a:endParaRPr lang="zh-CN" altLang="zh-CN" dirty="0"/>
          </a:p>
          <a:p>
            <a:r>
              <a:rPr lang="en-US" altLang="zh-CN" dirty="0" err="1"/>
              <a:t>myImage</a:t>
            </a:r>
            <a:r>
              <a:rPr lang="en-US" altLang="zh-CN" dirty="0"/>
              <a:t> = </a:t>
            </a:r>
            <a:r>
              <a:rPr lang="en-US" altLang="zh-CN" dirty="0" err="1"/>
              <a:t>Image.FromFile</a:t>
            </a:r>
            <a:r>
              <a:rPr lang="en-US" altLang="zh-CN" dirty="0"/>
              <a:t>("d:\temp\tile2.ico")</a:t>
            </a:r>
            <a:endParaRPr lang="zh-CN" altLang="zh-CN" dirty="0"/>
          </a:p>
          <a:p>
            <a:r>
              <a:rPr lang="en-US" altLang="zh-CN" dirty="0"/>
              <a:t>Dim  </a:t>
            </a:r>
            <a:r>
              <a:rPr lang="en-US" altLang="zh-CN" dirty="0" err="1"/>
              <a:t>tileBrush</a:t>
            </a:r>
            <a:r>
              <a:rPr lang="en-US" altLang="zh-CN" dirty="0"/>
              <a:t>  As  New  </a:t>
            </a:r>
            <a:r>
              <a:rPr lang="en-US" altLang="zh-CN" dirty="0" err="1"/>
              <a:t>TextureBrush</a:t>
            </a:r>
            <a:r>
              <a:rPr lang="en-US" altLang="zh-CN" dirty="0"/>
              <a:t>(</a:t>
            </a:r>
            <a:r>
              <a:rPr lang="en-US" altLang="zh-CN" dirty="0" err="1"/>
              <a:t>myImage</a:t>
            </a:r>
            <a:r>
              <a:rPr lang="en-US" altLang="zh-CN" dirty="0"/>
              <a:t>, </a:t>
            </a:r>
            <a:r>
              <a:rPr lang="en-US" altLang="zh-CN" dirty="0" err="1"/>
              <a:t>WrapMode.Tile</a:t>
            </a:r>
            <a:r>
              <a:rPr lang="en-US" altLang="zh-CN" dirty="0" smtClean="0"/>
              <a:t>)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54741872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1"/>
            <a:ext cx="4184028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4</a:t>
            </a:r>
            <a:r>
              <a:rPr lang="zh-CN" altLang="zh-CN" dirty="0"/>
              <a:t>．渐变刷子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8707" y="850605"/>
            <a:ext cx="976068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所谓渐变刷子，是指刷子的颜色从一种颜色逐渐变为另一种颜色。建立一个渐变刷子是通过</a:t>
            </a:r>
            <a:r>
              <a:rPr lang="en-US" altLang="zh-CN" dirty="0" err="1"/>
              <a:t>LinearGradientBrush</a:t>
            </a:r>
            <a:r>
              <a:rPr lang="zh-CN" altLang="zh-CN" dirty="0"/>
              <a:t>类的构造函数来实现的，其语法格式如下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385962" y="1518749"/>
            <a:ext cx="8225871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Dim </a:t>
            </a:r>
            <a:r>
              <a:rPr lang="zh-CN" altLang="zh-CN" dirty="0"/>
              <a:t>刷子名</a:t>
            </a:r>
            <a:r>
              <a:rPr lang="en-US" altLang="zh-CN" dirty="0"/>
              <a:t> As New </a:t>
            </a:r>
            <a:r>
              <a:rPr lang="en-US" altLang="zh-CN" dirty="0" err="1"/>
              <a:t>LinearGradientBrush</a:t>
            </a:r>
            <a:r>
              <a:rPr lang="en-US" altLang="zh-CN" dirty="0"/>
              <a:t>(</a:t>
            </a:r>
            <a:r>
              <a:rPr lang="zh-CN" altLang="zh-CN" dirty="0"/>
              <a:t>矩形</a:t>
            </a:r>
            <a:r>
              <a:rPr lang="en-US" altLang="zh-CN" dirty="0"/>
              <a:t>,</a:t>
            </a:r>
            <a:r>
              <a:rPr lang="zh-CN" altLang="zh-CN" dirty="0"/>
              <a:t>起始颜色</a:t>
            </a:r>
            <a:r>
              <a:rPr lang="en-US" altLang="zh-CN" dirty="0"/>
              <a:t>,</a:t>
            </a:r>
            <a:r>
              <a:rPr lang="zh-CN" altLang="zh-CN" dirty="0"/>
              <a:t>终止颜色</a:t>
            </a:r>
            <a:r>
              <a:rPr lang="en-US" altLang="zh-CN" dirty="0"/>
              <a:t>,</a:t>
            </a:r>
            <a:r>
              <a:rPr lang="zh-CN" altLang="zh-CN" dirty="0"/>
              <a:t>模式</a:t>
            </a:r>
            <a:r>
              <a:rPr lang="en-US" altLang="zh-CN" dirty="0"/>
              <a:t>)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903767" y="2030819"/>
            <a:ext cx="9441712" cy="2794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>
              <a:lnSpc>
                <a:spcPct val="150000"/>
              </a:lnSpc>
            </a:pPr>
            <a:r>
              <a:rPr lang="zh-CN" altLang="zh-CN" dirty="0"/>
              <a:t>其中：</a:t>
            </a:r>
          </a:p>
          <a:p>
            <a:pPr indent="446088">
              <a:lnSpc>
                <a:spcPct val="150000"/>
              </a:lnSpc>
            </a:pPr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）刷子名，要创建的刷子对象名，可以是合法的</a:t>
            </a:r>
            <a:r>
              <a:rPr lang="en-US" altLang="zh-CN" dirty="0"/>
              <a:t>VB.NET</a:t>
            </a:r>
            <a:r>
              <a:rPr lang="zh-CN" altLang="zh-CN" dirty="0"/>
              <a:t>变量名。</a:t>
            </a:r>
          </a:p>
          <a:p>
            <a:pPr indent="446088">
              <a:lnSpc>
                <a:spcPct val="150000"/>
              </a:lnSpc>
            </a:pPr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）矩形，它是</a:t>
            </a:r>
            <a:r>
              <a:rPr lang="en-US" altLang="zh-CN" dirty="0"/>
              <a:t>Rectangle</a:t>
            </a:r>
            <a:r>
              <a:rPr lang="zh-CN" altLang="zh-CN" dirty="0"/>
              <a:t>结构数据类型，用来指定颜色渐变的范围和速度。如果实际填充的图形区域比这个矩形小，则只有部分颜色被填充到区域中；如果实际填充的图形区域比这个矩形大，则渐变颜色会被重复多次以填充整个区域。</a:t>
            </a:r>
          </a:p>
          <a:p>
            <a:pPr indent="446088">
              <a:lnSpc>
                <a:spcPct val="150000"/>
              </a:lnSpc>
            </a:pPr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）起始颜色，渐变的开始颜色，它是</a:t>
            </a:r>
            <a:r>
              <a:rPr lang="en-US" altLang="zh-CN" dirty="0"/>
              <a:t>Color</a:t>
            </a:r>
            <a:r>
              <a:rPr lang="zh-CN" altLang="zh-CN" dirty="0"/>
              <a:t>结构数据类型，颜色值参见表</a:t>
            </a:r>
            <a:r>
              <a:rPr lang="en-US" altLang="zh-CN" dirty="0"/>
              <a:t>7.2</a:t>
            </a:r>
            <a:r>
              <a:rPr lang="zh-CN" altLang="zh-CN" dirty="0"/>
              <a:t>。</a:t>
            </a:r>
          </a:p>
          <a:p>
            <a:pPr indent="446088">
              <a:lnSpc>
                <a:spcPct val="150000"/>
              </a:lnSpc>
            </a:pPr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）终止颜色，渐变的终止颜色，它是</a:t>
            </a:r>
            <a:r>
              <a:rPr lang="en-US" altLang="zh-CN" dirty="0"/>
              <a:t>Color</a:t>
            </a:r>
            <a:r>
              <a:rPr lang="zh-CN" altLang="zh-CN" dirty="0"/>
              <a:t>结构数据类型，颜色值参见表</a:t>
            </a:r>
            <a:r>
              <a:rPr lang="en-US" altLang="zh-CN" dirty="0"/>
              <a:t>7.2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81018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2643114">
            <a:off x="3529134" y="2432691"/>
            <a:ext cx="1362721" cy="1447759"/>
            <a:chOff x="4819176" y="1662676"/>
            <a:chExt cx="2993523" cy="2989680"/>
          </a:xfrm>
        </p:grpSpPr>
        <p:grpSp>
          <p:nvGrpSpPr>
            <p:cNvPr id="5" name="组合 4"/>
            <p:cNvGrpSpPr/>
            <p:nvPr/>
          </p:nvGrpSpPr>
          <p:grpSpPr>
            <a:xfrm>
              <a:off x="4819176" y="1662676"/>
              <a:ext cx="2993523" cy="2989680"/>
              <a:chOff x="304800" y="673100"/>
              <a:chExt cx="4147845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矩形 6"/>
              <p:cNvSpPr>
                <a:spLocks/>
              </p:cNvSpPr>
              <p:nvPr/>
            </p:nvSpPr>
            <p:spPr>
              <a:xfrm>
                <a:off x="304800" y="673100"/>
                <a:ext cx="4147845" cy="4000500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99069" y="760412"/>
                <a:ext cx="3959307" cy="3825874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5038399" y="1880357"/>
              <a:ext cx="2555077" cy="255431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857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Palatino Linotype"/>
                <a:ea typeface="宋体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675646" y="2650031"/>
            <a:ext cx="1069702" cy="1059378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/>
          <a:p>
            <a:r>
              <a:rPr lang="en-US" altLang="zh-CN" sz="59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02</a:t>
            </a:r>
            <a:endParaRPr lang="zh-CN" altLang="en-US" sz="5900" b="1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05818" y="2692563"/>
            <a:ext cx="1779919" cy="490294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4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绘图坐标系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305465" y="3195254"/>
            <a:ext cx="2282299" cy="0"/>
          </a:xfrm>
          <a:prstGeom prst="line">
            <a:avLst/>
          </a:prstGeom>
          <a:ln>
            <a:solidFill>
              <a:srgbClr val="AE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H_Others_1"/>
          <p:cNvSpPr txBox="1"/>
          <p:nvPr/>
        </p:nvSpPr>
        <p:spPr>
          <a:xfrm>
            <a:off x="4542567" y="1414219"/>
            <a:ext cx="2868858" cy="505683"/>
          </a:xfrm>
          <a:prstGeom prst="rect">
            <a:avLst/>
          </a:prstGeom>
          <a:noFill/>
        </p:spPr>
        <p:txBody>
          <a:bodyPr wrap="square" lIns="119792" tIns="59896" rIns="119792" bIns="59896">
            <a:spAutoFit/>
          </a:bodyPr>
          <a:lstStyle/>
          <a:p>
            <a:pPr algn="ctr">
              <a:defRPr/>
            </a:pPr>
            <a:r>
              <a:rPr lang="en-US" altLang="zh-CN" sz="2500" spc="394" dirty="0">
                <a:solidFill>
                  <a:srgbClr val="C4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Contents</a:t>
            </a:r>
            <a:endParaRPr lang="zh-CN" altLang="en-US" sz="2500" spc="394" dirty="0">
              <a:solidFill>
                <a:srgbClr val="C4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19" name="MH_Others_2"/>
          <p:cNvSpPr txBox="1">
            <a:spLocks noChangeArrowheads="1"/>
          </p:cNvSpPr>
          <p:nvPr/>
        </p:nvSpPr>
        <p:spPr bwMode="auto">
          <a:xfrm>
            <a:off x="4146923" y="439097"/>
            <a:ext cx="3612710" cy="87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9792" tIns="59896" rIns="119792" bIns="59896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5300">
                <a:solidFill>
                  <a:srgbClr val="AE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目录</a:t>
            </a:r>
            <a:endParaRPr lang="zh-CN" altLang="en-US" sz="5300" dirty="0">
              <a:solidFill>
                <a:srgbClr val="AE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12374" y="1687966"/>
            <a:ext cx="4931791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962675" y="1687966"/>
            <a:ext cx="4923128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head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9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/>
      <p:bldP spid="1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1"/>
            <a:ext cx="4184028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4</a:t>
            </a:r>
            <a:r>
              <a:rPr lang="zh-CN" altLang="zh-CN" dirty="0"/>
              <a:t>．渐变刷子</a:t>
            </a:r>
          </a:p>
        </p:txBody>
      </p:sp>
      <p:sp>
        <p:nvSpPr>
          <p:cNvPr id="3" name="矩形 2"/>
          <p:cNvSpPr/>
          <p:nvPr/>
        </p:nvSpPr>
        <p:spPr>
          <a:xfrm>
            <a:off x="960659" y="825699"/>
            <a:ext cx="934229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（</a:t>
            </a:r>
            <a:r>
              <a:rPr lang="en-US" altLang="zh-CN" dirty="0"/>
              <a:t>5</a:t>
            </a:r>
            <a:r>
              <a:rPr lang="zh-CN" altLang="zh-CN" dirty="0"/>
              <a:t>）模式，用来指定渐变的方向，它是</a:t>
            </a:r>
            <a:r>
              <a:rPr lang="en-US" altLang="zh-CN" dirty="0" err="1"/>
              <a:t>LinearGradientMode</a:t>
            </a:r>
            <a:r>
              <a:rPr lang="zh-CN" altLang="zh-CN" dirty="0"/>
              <a:t>枚举数据类型，其方向值参见表</a:t>
            </a:r>
            <a:r>
              <a:rPr lang="en-US" altLang="zh-CN" dirty="0"/>
              <a:t>7.6</a:t>
            </a:r>
            <a:r>
              <a:rPr lang="zh-CN" altLang="zh-CN" dirty="0"/>
              <a:t>。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453507"/>
              </p:ext>
            </p:extLst>
          </p:nvPr>
        </p:nvGraphicFramePr>
        <p:xfrm>
          <a:off x="2959089" y="1516063"/>
          <a:ext cx="5345430" cy="1673705"/>
        </p:xfrm>
        <a:graphic>
          <a:graphicData uri="http://schemas.openxmlformats.org/drawingml/2006/table">
            <a:tbl>
              <a:tblPr firstRow="1" bandRow="1" bandCol="1"/>
              <a:tblGrid>
                <a:gridCol w="2328949"/>
                <a:gridCol w="3016481"/>
              </a:tblGrid>
              <a:tr h="334741"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 dirty="0">
                          <a:effectLst/>
                          <a:latin typeface="Times New Roman"/>
                          <a:ea typeface="宋体"/>
                        </a:rPr>
                        <a:t>枚举成员</a:t>
                      </a:r>
                      <a:endParaRPr lang="zh-CN" sz="1400" kern="105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方向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</a:tr>
              <a:tr h="334741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BackwardDiagnonal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从右上角到左下角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741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ForwardDiagnonal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从左上角到右下角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741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Horizontal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从左到右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741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Vertical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从上到下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58949" y="3530009"/>
            <a:ext cx="926095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例如，建立一个起始颜色为黄色、终止颜色为红色的渐变刷子，渐变方向从左到右，代码如下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1275907" y="3997842"/>
            <a:ext cx="9027042" cy="9704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Dim  </a:t>
            </a:r>
            <a:r>
              <a:rPr lang="en-US" altLang="zh-CN" dirty="0" err="1"/>
              <a:t>myRect</a:t>
            </a:r>
            <a:r>
              <a:rPr lang="en-US" altLang="zh-CN" dirty="0"/>
              <a:t>  As New Rectangle(0, 0, 100, 100)			</a:t>
            </a:r>
            <a:r>
              <a:rPr lang="en-US" altLang="zh-CN" dirty="0" smtClean="0"/>
              <a:t>' </a:t>
            </a:r>
            <a:r>
              <a:rPr lang="zh-CN" altLang="zh-CN" dirty="0"/>
              <a:t>定义一个矩形结构</a:t>
            </a:r>
          </a:p>
          <a:p>
            <a:r>
              <a:rPr lang="en-US" altLang="zh-CN" dirty="0"/>
              <a:t>Dim  </a:t>
            </a:r>
            <a:r>
              <a:rPr lang="en-US" altLang="zh-CN" dirty="0" err="1"/>
              <a:t>myBrush</a:t>
            </a:r>
            <a:r>
              <a:rPr lang="en-US" altLang="zh-CN" dirty="0"/>
              <a:t>  As  New </a:t>
            </a:r>
            <a:r>
              <a:rPr lang="en-US" altLang="zh-CN" dirty="0" err="1"/>
              <a:t>LinearGradientBrush</a:t>
            </a:r>
            <a:r>
              <a:rPr lang="en-US" altLang="zh-CN" dirty="0"/>
              <a:t>(</a:t>
            </a:r>
            <a:r>
              <a:rPr lang="en-US" altLang="zh-CN" dirty="0" err="1"/>
              <a:t>myRect</a:t>
            </a:r>
            <a:r>
              <a:rPr lang="en-US" altLang="zh-CN" dirty="0"/>
              <a:t>, </a:t>
            </a:r>
            <a:r>
              <a:rPr lang="en-US" altLang="zh-CN" dirty="0" err="1"/>
              <a:t>Color.Yellow</a:t>
            </a:r>
            <a:r>
              <a:rPr lang="en-US" altLang="zh-CN" dirty="0"/>
              <a:t>, </a:t>
            </a:r>
            <a:r>
              <a:rPr lang="en-US" altLang="zh-CN" dirty="0" err="1"/>
              <a:t>Color.Red</a:t>
            </a:r>
            <a:r>
              <a:rPr lang="en-US" altLang="zh-CN" dirty="0"/>
              <a:t>, </a:t>
            </a:r>
            <a:endParaRPr lang="zh-CN" altLang="zh-CN" dirty="0"/>
          </a:p>
          <a:p>
            <a:r>
              <a:rPr lang="en-US" altLang="zh-CN" dirty="0"/>
              <a:t> 				</a:t>
            </a:r>
            <a:r>
              <a:rPr lang="en-US" altLang="zh-CN" dirty="0" err="1" smtClean="0"/>
              <a:t>LinearGradientMode.Horizontal</a:t>
            </a:r>
            <a:r>
              <a:rPr lang="en-US" altLang="zh-CN" dirty="0" smtClean="0"/>
              <a:t>)' </a:t>
            </a:r>
            <a:r>
              <a:rPr lang="zh-CN" altLang="zh-CN" dirty="0"/>
              <a:t>定义一个渐变</a:t>
            </a:r>
            <a:r>
              <a:rPr lang="zh-CN" altLang="zh-CN" dirty="0" smtClean="0"/>
              <a:t>刷子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46403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2643114">
            <a:off x="3529134" y="2432691"/>
            <a:ext cx="1362721" cy="1447759"/>
            <a:chOff x="4819176" y="1662676"/>
            <a:chExt cx="2993523" cy="2989680"/>
          </a:xfrm>
        </p:grpSpPr>
        <p:grpSp>
          <p:nvGrpSpPr>
            <p:cNvPr id="5" name="组合 4"/>
            <p:cNvGrpSpPr/>
            <p:nvPr/>
          </p:nvGrpSpPr>
          <p:grpSpPr>
            <a:xfrm>
              <a:off x="4819176" y="1662676"/>
              <a:ext cx="2993523" cy="2989680"/>
              <a:chOff x="304800" y="673100"/>
              <a:chExt cx="4147845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矩形 6"/>
              <p:cNvSpPr>
                <a:spLocks/>
              </p:cNvSpPr>
              <p:nvPr/>
            </p:nvSpPr>
            <p:spPr>
              <a:xfrm>
                <a:off x="304800" y="673100"/>
                <a:ext cx="4147845" cy="4000500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99069" y="760412"/>
                <a:ext cx="3959307" cy="3825874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5038399" y="1880357"/>
              <a:ext cx="2555077" cy="255431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857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Palatino Linotype"/>
                <a:ea typeface="宋体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675646" y="2650031"/>
            <a:ext cx="1069702" cy="1059378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/>
          <a:p>
            <a:r>
              <a:rPr lang="en-US" altLang="zh-CN" sz="59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02</a:t>
            </a:r>
            <a:endParaRPr lang="zh-CN" altLang="en-US" sz="5900" b="1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84671" y="2704960"/>
            <a:ext cx="1779919" cy="490294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4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 smtClean="0"/>
              <a:t>填</a:t>
            </a:r>
            <a:r>
              <a:rPr lang="en-US" altLang="zh-CN" dirty="0" smtClean="0"/>
              <a:t> </a:t>
            </a:r>
            <a:r>
              <a:rPr lang="zh-CN" altLang="zh-CN" dirty="0" smtClean="0"/>
              <a:t>充</a:t>
            </a:r>
            <a:r>
              <a:rPr lang="en-US" altLang="zh-CN" dirty="0" smtClean="0"/>
              <a:t> </a:t>
            </a:r>
            <a:r>
              <a:rPr lang="zh-CN" altLang="zh-CN" dirty="0" smtClean="0"/>
              <a:t>图</a:t>
            </a:r>
            <a:r>
              <a:rPr lang="en-US" altLang="zh-CN" dirty="0" smtClean="0"/>
              <a:t> </a:t>
            </a:r>
            <a:r>
              <a:rPr lang="zh-CN" altLang="zh-CN" dirty="0" smtClean="0"/>
              <a:t>形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305465" y="3195254"/>
            <a:ext cx="2454168" cy="0"/>
          </a:xfrm>
          <a:prstGeom prst="line">
            <a:avLst/>
          </a:prstGeom>
          <a:ln>
            <a:solidFill>
              <a:srgbClr val="AE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H_Others_1"/>
          <p:cNvSpPr txBox="1"/>
          <p:nvPr/>
        </p:nvSpPr>
        <p:spPr>
          <a:xfrm>
            <a:off x="4542567" y="1414219"/>
            <a:ext cx="2868858" cy="505683"/>
          </a:xfrm>
          <a:prstGeom prst="rect">
            <a:avLst/>
          </a:prstGeom>
          <a:noFill/>
        </p:spPr>
        <p:txBody>
          <a:bodyPr wrap="square" lIns="119792" tIns="59896" rIns="119792" bIns="59896">
            <a:spAutoFit/>
          </a:bodyPr>
          <a:lstStyle/>
          <a:p>
            <a:pPr algn="ctr">
              <a:defRPr/>
            </a:pPr>
            <a:r>
              <a:rPr lang="en-US" altLang="zh-CN" sz="2500" spc="394" dirty="0">
                <a:solidFill>
                  <a:srgbClr val="C4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Contents</a:t>
            </a:r>
            <a:endParaRPr lang="zh-CN" altLang="en-US" sz="2500" spc="394" dirty="0">
              <a:solidFill>
                <a:srgbClr val="C4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19" name="MH_Others_2"/>
          <p:cNvSpPr txBox="1">
            <a:spLocks noChangeArrowheads="1"/>
          </p:cNvSpPr>
          <p:nvPr/>
        </p:nvSpPr>
        <p:spPr bwMode="auto">
          <a:xfrm>
            <a:off x="4146923" y="439097"/>
            <a:ext cx="3612710" cy="87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9792" tIns="59896" rIns="119792" bIns="59896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5300">
                <a:solidFill>
                  <a:srgbClr val="AE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目录</a:t>
            </a:r>
            <a:endParaRPr lang="zh-CN" altLang="en-US" sz="5300" dirty="0">
              <a:solidFill>
                <a:srgbClr val="AE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12374" y="1687966"/>
            <a:ext cx="4931791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962675" y="1687966"/>
            <a:ext cx="4923128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head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96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/>
      <p:bldP spid="1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1"/>
            <a:ext cx="4184028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 smtClean="0"/>
              <a:t>填</a:t>
            </a:r>
            <a:r>
              <a:rPr lang="en-US" altLang="zh-CN" dirty="0" smtClean="0"/>
              <a:t> </a:t>
            </a:r>
            <a:r>
              <a:rPr lang="zh-CN" altLang="zh-CN" dirty="0" smtClean="0"/>
              <a:t>充</a:t>
            </a:r>
            <a:r>
              <a:rPr lang="en-US" altLang="zh-CN" dirty="0" smtClean="0"/>
              <a:t> </a:t>
            </a:r>
            <a:r>
              <a:rPr lang="zh-CN" altLang="zh-CN" dirty="0" smtClean="0"/>
              <a:t>图</a:t>
            </a:r>
            <a:r>
              <a:rPr lang="en-US" altLang="zh-CN" dirty="0" smtClean="0"/>
              <a:t> </a:t>
            </a:r>
            <a:r>
              <a:rPr lang="zh-CN" altLang="zh-CN" dirty="0" smtClean="0"/>
              <a:t>形</a:t>
            </a:r>
            <a:endParaRPr lang="zh-CN" altLang="zh-CN" dirty="0"/>
          </a:p>
        </p:txBody>
      </p:sp>
      <p:sp>
        <p:nvSpPr>
          <p:cNvPr id="3" name="TextBox 2"/>
          <p:cNvSpPr txBox="1"/>
          <p:nvPr/>
        </p:nvSpPr>
        <p:spPr>
          <a:xfrm>
            <a:off x="882502" y="1031358"/>
            <a:ext cx="962246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填充图形的方法与前面介绍的画形状的方法基本对应，有多少画形状的方法，就有多少填充图形的方法，只是使用的是刷子而不是画笔。例如，画矩形的方法是调用</a:t>
            </a:r>
            <a:r>
              <a:rPr lang="en-US" altLang="zh-CN" dirty="0"/>
              <a:t>Graphics</a:t>
            </a:r>
            <a:r>
              <a:rPr lang="zh-CN" altLang="zh-CN" dirty="0"/>
              <a:t>对象的</a:t>
            </a:r>
            <a:r>
              <a:rPr lang="en-US" altLang="zh-CN" dirty="0" err="1"/>
              <a:t>DrawRectangle</a:t>
            </a:r>
            <a:r>
              <a:rPr lang="zh-CN" altLang="zh-CN" dirty="0"/>
              <a:t>方法，而填充矩形是调用</a:t>
            </a:r>
            <a:r>
              <a:rPr lang="en-US" altLang="zh-CN" dirty="0"/>
              <a:t>Graphics</a:t>
            </a:r>
            <a:r>
              <a:rPr lang="zh-CN" altLang="zh-CN" dirty="0"/>
              <a:t>对象的</a:t>
            </a:r>
            <a:r>
              <a:rPr lang="en-US" altLang="zh-CN" dirty="0" err="1"/>
              <a:t>FillRectangle</a:t>
            </a:r>
            <a:r>
              <a:rPr lang="zh-CN" altLang="zh-CN" dirty="0"/>
              <a:t>方法，调用的语法格式分别如下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609246" y="1893113"/>
            <a:ext cx="8268401" cy="68103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 err="1"/>
              <a:t>DrawRectangle</a:t>
            </a:r>
            <a:r>
              <a:rPr lang="en-US" altLang="zh-CN" dirty="0"/>
              <a:t>(</a:t>
            </a:r>
            <a:r>
              <a:rPr lang="zh-CN" altLang="zh-CN" dirty="0"/>
              <a:t>画笔对象名</a:t>
            </a:r>
            <a:r>
              <a:rPr lang="en-US" altLang="zh-CN" dirty="0"/>
              <a:t>,X,Y,</a:t>
            </a:r>
            <a:r>
              <a:rPr lang="zh-CN" altLang="zh-CN" dirty="0"/>
              <a:t>宽度</a:t>
            </a:r>
            <a:r>
              <a:rPr lang="en-US" altLang="zh-CN" dirty="0"/>
              <a:t>,</a:t>
            </a:r>
            <a:r>
              <a:rPr lang="zh-CN" altLang="zh-CN" dirty="0"/>
              <a:t>高度</a:t>
            </a:r>
            <a:r>
              <a:rPr lang="en-US" altLang="zh-CN" dirty="0"/>
              <a:t>)</a:t>
            </a:r>
            <a:endParaRPr lang="zh-CN" altLang="zh-CN" dirty="0"/>
          </a:p>
          <a:p>
            <a:r>
              <a:rPr lang="en-US" altLang="zh-CN" dirty="0" err="1"/>
              <a:t>FillRectangle</a:t>
            </a:r>
            <a:r>
              <a:rPr lang="en-US" altLang="zh-CN" dirty="0"/>
              <a:t>(</a:t>
            </a:r>
            <a:r>
              <a:rPr lang="zh-CN" altLang="zh-CN" dirty="0"/>
              <a:t>刷子</a:t>
            </a:r>
            <a:r>
              <a:rPr lang="en-US" altLang="zh-CN" dirty="0"/>
              <a:t>,X,Y,</a:t>
            </a:r>
            <a:r>
              <a:rPr lang="zh-CN" altLang="zh-CN" dirty="0"/>
              <a:t>宽度</a:t>
            </a:r>
            <a:r>
              <a:rPr lang="en-US" altLang="zh-CN" dirty="0"/>
              <a:t>,</a:t>
            </a:r>
            <a:r>
              <a:rPr lang="zh-CN" altLang="zh-CN" dirty="0"/>
              <a:t>高度</a:t>
            </a:r>
            <a:r>
              <a:rPr lang="en-US" altLang="zh-CN" dirty="0"/>
              <a:t>)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971292" y="2607701"/>
            <a:ext cx="9448615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6088"/>
            <a:r>
              <a:rPr lang="zh-CN" altLang="zh-CN" dirty="0"/>
              <a:t>从上面的语法格式可以看出，填充图形的方法名称与画形状的方法名称很相似，仅仅是用“</a:t>
            </a:r>
            <a:r>
              <a:rPr lang="en-US" altLang="zh-CN" dirty="0"/>
              <a:t>Fill</a:t>
            </a:r>
            <a:r>
              <a:rPr lang="zh-CN" altLang="zh-CN" dirty="0"/>
              <a:t>”替换了“</a:t>
            </a:r>
            <a:r>
              <a:rPr lang="en-US" altLang="zh-CN" dirty="0"/>
              <a:t>Draw</a:t>
            </a:r>
            <a:r>
              <a:rPr lang="zh-CN" altLang="zh-CN" dirty="0"/>
              <a:t>”；另外，两个方法的参数也基本相同，只是填充图形用的是刷子，而画形状用的是画笔。</a:t>
            </a:r>
          </a:p>
        </p:txBody>
      </p:sp>
    </p:spTree>
    <p:extLst>
      <p:ext uri="{BB962C8B-B14F-4D97-AF65-F5344CB8AC3E}">
        <p14:creationId xmlns:p14="http://schemas.microsoft.com/office/powerpoint/2010/main" val="118951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1"/>
            <a:ext cx="4184028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 smtClean="0"/>
              <a:t>填</a:t>
            </a:r>
            <a:r>
              <a:rPr lang="en-US" altLang="zh-CN" dirty="0" smtClean="0"/>
              <a:t> </a:t>
            </a:r>
            <a:r>
              <a:rPr lang="zh-CN" altLang="zh-CN" dirty="0" smtClean="0"/>
              <a:t>充</a:t>
            </a:r>
            <a:r>
              <a:rPr lang="en-US" altLang="zh-CN" dirty="0" smtClean="0"/>
              <a:t> </a:t>
            </a:r>
            <a:r>
              <a:rPr lang="zh-CN" altLang="zh-CN" dirty="0" smtClean="0"/>
              <a:t>图</a:t>
            </a:r>
            <a:r>
              <a:rPr lang="en-US" altLang="zh-CN" dirty="0" smtClean="0"/>
              <a:t> </a:t>
            </a:r>
            <a:r>
              <a:rPr lang="zh-CN" altLang="zh-CN" dirty="0" smtClean="0"/>
              <a:t>形</a:t>
            </a:r>
            <a:endParaRPr lang="zh-CN" altLang="zh-CN" dirty="0"/>
          </a:p>
        </p:txBody>
      </p:sp>
      <p:sp>
        <p:nvSpPr>
          <p:cNvPr id="3" name="TextBox 2"/>
          <p:cNvSpPr txBox="1"/>
          <p:nvPr/>
        </p:nvSpPr>
        <p:spPr>
          <a:xfrm>
            <a:off x="829340" y="765541"/>
            <a:ext cx="965436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【例</a:t>
            </a:r>
            <a:r>
              <a:rPr lang="en-US" altLang="zh-CN" dirty="0"/>
              <a:t>7.3</a:t>
            </a:r>
            <a:r>
              <a:rPr lang="zh-CN" altLang="zh-CN" dirty="0"/>
              <a:t>】 在窗体中分别画一个饼图及其所在的整个圆、一个实心圆和一个实心椭圆，实心圆用起始颜色为黄色、终止颜色为红色的渐变刷子画，实心椭圆用前景色与背景色比例为</a:t>
            </a:r>
            <a:r>
              <a:rPr lang="en-US" altLang="zh-CN" dirty="0"/>
              <a:t>40 : 100</a:t>
            </a:r>
            <a:r>
              <a:rPr lang="zh-CN" altLang="zh-CN" dirty="0"/>
              <a:t>的图案的阴影刷子绘制。</a:t>
            </a:r>
          </a:p>
          <a:p>
            <a:pPr indent="446088"/>
            <a:r>
              <a:rPr lang="zh-CN" altLang="zh-CN" dirty="0"/>
              <a:t>新建一个项目，在窗体中放一个按钮，在按钮的单击事件中编程，程序代码如下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424763" y="1904314"/>
            <a:ext cx="8739963" cy="4705945"/>
          </a:xfrm>
          <a:prstGeom prst="roundRect">
            <a:avLst>
              <a:gd name="adj" fmla="val 3553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Imports System.Drawing.Drawing2D</a:t>
            </a:r>
            <a:endParaRPr lang="zh-CN" altLang="zh-CN" sz="1400" dirty="0"/>
          </a:p>
          <a:p>
            <a:r>
              <a:rPr lang="en-US" altLang="zh-CN" sz="1400" dirty="0"/>
              <a:t>Public Class Form1</a:t>
            </a:r>
            <a:endParaRPr lang="zh-CN" altLang="zh-CN" sz="1400" dirty="0"/>
          </a:p>
          <a:p>
            <a:r>
              <a:rPr lang="en-US" altLang="zh-CN" sz="1400" dirty="0"/>
              <a:t>    Private Sub Button1_Click(</a:t>
            </a:r>
            <a:r>
              <a:rPr lang="en-US" altLang="zh-CN" sz="1400" dirty="0" err="1"/>
              <a:t>ByVal</a:t>
            </a:r>
            <a:r>
              <a:rPr lang="en-US" altLang="zh-CN" sz="1400" dirty="0"/>
              <a:t> sender As </a:t>
            </a:r>
            <a:r>
              <a:rPr lang="en-US" altLang="zh-CN" sz="1400" dirty="0" err="1"/>
              <a:t>System.Object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ByVal</a:t>
            </a:r>
            <a:r>
              <a:rPr lang="en-US" altLang="zh-CN" sz="1400" dirty="0"/>
              <a:t> e As </a:t>
            </a:r>
            <a:r>
              <a:rPr lang="en-US" altLang="zh-CN" sz="1400" dirty="0" err="1"/>
              <a:t>System.EventArgs</a:t>
            </a:r>
            <a:r>
              <a:rPr lang="en-US" altLang="zh-CN" sz="1400" dirty="0"/>
              <a:t>)</a:t>
            </a:r>
            <a:endParaRPr lang="zh-CN" altLang="zh-CN" sz="1400" dirty="0"/>
          </a:p>
          <a:p>
            <a:r>
              <a:rPr lang="en-US" altLang="zh-CN" sz="1400" dirty="0"/>
              <a:t>						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Handles Button1.Click</a:t>
            </a:r>
            <a:endParaRPr lang="zh-CN" altLang="zh-CN" sz="1400" dirty="0"/>
          </a:p>
          <a:p>
            <a:r>
              <a:rPr lang="en-US" altLang="zh-CN" sz="1400" dirty="0"/>
              <a:t>        Dim g1 As Graphics</a:t>
            </a:r>
            <a:endParaRPr lang="zh-CN" altLang="zh-CN" sz="1400" dirty="0"/>
          </a:p>
          <a:p>
            <a:r>
              <a:rPr lang="en-US" altLang="zh-CN" sz="1400" dirty="0"/>
              <a:t>        g1 = </a:t>
            </a:r>
            <a:r>
              <a:rPr lang="en-US" altLang="zh-CN" sz="1400" dirty="0" err="1"/>
              <a:t>Me.CreateGraphics</a:t>
            </a:r>
            <a:r>
              <a:rPr lang="en-US" altLang="zh-CN" sz="1400" dirty="0"/>
              <a:t>() 				</a:t>
            </a:r>
            <a:r>
              <a:rPr lang="en-US" altLang="zh-CN" sz="1400" dirty="0" smtClean="0"/>
              <a:t>' </a:t>
            </a:r>
            <a:r>
              <a:rPr lang="zh-CN" altLang="zh-CN" sz="1400" dirty="0"/>
              <a:t>把窗体设置为</a:t>
            </a:r>
            <a:r>
              <a:rPr lang="en-US" altLang="zh-CN" sz="1400" dirty="0"/>
              <a:t>Graphics</a:t>
            </a:r>
            <a:r>
              <a:rPr lang="zh-CN" altLang="zh-CN" sz="1400" dirty="0"/>
              <a:t>对象</a:t>
            </a:r>
          </a:p>
          <a:p>
            <a:r>
              <a:rPr lang="en-US" altLang="zh-CN" sz="1400" dirty="0"/>
              <a:t>        Dim Rect1, Rect2, Rect3 As Rectangle 			</a:t>
            </a:r>
            <a:r>
              <a:rPr lang="en-US" altLang="zh-CN" sz="1400" dirty="0" smtClean="0"/>
              <a:t>' </a:t>
            </a:r>
            <a:r>
              <a:rPr lang="zh-CN" altLang="zh-CN" sz="1400" dirty="0"/>
              <a:t>声明矩形结构变量</a:t>
            </a:r>
          </a:p>
          <a:p>
            <a:r>
              <a:rPr lang="en-US" altLang="zh-CN" sz="1400" dirty="0"/>
              <a:t>        Dim BlackPen1 As New Pen(</a:t>
            </a:r>
            <a:r>
              <a:rPr lang="en-US" altLang="zh-CN" sz="1400" dirty="0" err="1"/>
              <a:t>Color.Black</a:t>
            </a:r>
            <a:r>
              <a:rPr lang="en-US" altLang="zh-CN" sz="1400" dirty="0"/>
              <a:t>, 1) 		</a:t>
            </a:r>
            <a:r>
              <a:rPr lang="en-US" altLang="zh-CN" sz="1400" dirty="0" smtClean="0"/>
              <a:t>' </a:t>
            </a:r>
            <a:r>
              <a:rPr lang="zh-CN" altLang="zh-CN" sz="1400" dirty="0"/>
              <a:t>定义一个黑色细画笔</a:t>
            </a:r>
          </a:p>
          <a:p>
            <a:r>
              <a:rPr lang="en-US" altLang="zh-CN" sz="1400" dirty="0"/>
              <a:t>        Dim BlackPen2 As New Pen(</a:t>
            </a:r>
            <a:r>
              <a:rPr lang="en-US" altLang="zh-CN" sz="1400" dirty="0" err="1"/>
              <a:t>Color.Black</a:t>
            </a:r>
            <a:r>
              <a:rPr lang="en-US" altLang="zh-CN" sz="1400" dirty="0"/>
              <a:t>, 3) 		</a:t>
            </a:r>
            <a:r>
              <a:rPr lang="en-US" altLang="zh-CN" sz="1400" dirty="0" smtClean="0"/>
              <a:t>' </a:t>
            </a:r>
            <a:r>
              <a:rPr lang="zh-CN" altLang="zh-CN" sz="1400" dirty="0"/>
              <a:t>定义一个黑色粗画笔</a:t>
            </a:r>
          </a:p>
          <a:p>
            <a:r>
              <a:rPr lang="en-US" altLang="zh-CN" sz="1400" dirty="0"/>
              <a:t>        Rect1 = New Rectangle(20, 20, 80, 80) 			</a:t>
            </a:r>
            <a:r>
              <a:rPr lang="en-US" altLang="zh-CN" sz="1400" dirty="0" smtClean="0"/>
              <a:t>' </a:t>
            </a:r>
            <a:r>
              <a:rPr lang="zh-CN" altLang="zh-CN" sz="1400" dirty="0"/>
              <a:t>定义矩形结构</a:t>
            </a:r>
          </a:p>
          <a:p>
            <a:r>
              <a:rPr lang="en-US" altLang="zh-CN" sz="1400" dirty="0"/>
              <a:t>        g1.DrawEllipse(BlackPen1, Rect1) 			</a:t>
            </a:r>
            <a:r>
              <a:rPr lang="en-US" altLang="zh-CN" sz="1400" dirty="0" smtClean="0"/>
              <a:t>' </a:t>
            </a:r>
            <a:r>
              <a:rPr lang="zh-CN" altLang="zh-CN" sz="1400" dirty="0"/>
              <a:t>在窗体上画圆</a:t>
            </a:r>
          </a:p>
          <a:p>
            <a:r>
              <a:rPr lang="en-US" altLang="zh-CN" sz="1400" dirty="0"/>
              <a:t>        g1.DrawPie(BlackPen2, Rect1, -30, -80) 		</a:t>
            </a:r>
            <a:r>
              <a:rPr lang="en-US" altLang="zh-CN" sz="1400" dirty="0" smtClean="0"/>
              <a:t>' </a:t>
            </a:r>
            <a:r>
              <a:rPr lang="zh-CN" altLang="zh-CN" sz="1400" dirty="0"/>
              <a:t>在圆上画扇形</a:t>
            </a:r>
          </a:p>
          <a:p>
            <a:r>
              <a:rPr lang="en-US" altLang="zh-CN" sz="1400" dirty="0"/>
              <a:t>        Rect2 = New Rectangle(140, 20, 80, 80) 		</a:t>
            </a:r>
            <a:r>
              <a:rPr lang="en-US" altLang="zh-CN" sz="1400" dirty="0" smtClean="0"/>
              <a:t>' </a:t>
            </a:r>
            <a:r>
              <a:rPr lang="zh-CN" altLang="zh-CN" sz="1400" dirty="0"/>
              <a:t>定义正方形结构</a:t>
            </a:r>
          </a:p>
          <a:p>
            <a:r>
              <a:rPr lang="en-US" altLang="zh-CN" sz="1400" dirty="0"/>
              <a:t>        Dim </a:t>
            </a:r>
            <a:r>
              <a:rPr lang="en-US" altLang="zh-CN" sz="1400" dirty="0" err="1"/>
              <a:t>myBrush</a:t>
            </a:r>
            <a:r>
              <a:rPr lang="en-US" altLang="zh-CN" sz="1400" dirty="0"/>
              <a:t> As New </a:t>
            </a:r>
            <a:r>
              <a:rPr lang="en-US" altLang="zh-CN" sz="1400" dirty="0" err="1"/>
              <a:t>LinearGradientBrush</a:t>
            </a:r>
            <a:r>
              <a:rPr lang="en-US" altLang="zh-CN" sz="1400" dirty="0"/>
              <a:t>(Rect2, </a:t>
            </a:r>
            <a:r>
              <a:rPr lang="en-US" altLang="zh-CN" sz="1400" dirty="0" err="1"/>
              <a:t>Color.Yellow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Color.Red</a:t>
            </a:r>
            <a:r>
              <a:rPr lang="en-US" altLang="zh-CN" sz="1400" dirty="0"/>
              <a:t>,</a:t>
            </a:r>
            <a:endParaRPr lang="zh-CN" altLang="zh-CN" sz="1400" dirty="0"/>
          </a:p>
          <a:p>
            <a:r>
              <a:rPr lang="en-US" altLang="zh-CN" sz="1400" dirty="0"/>
              <a:t>		</a:t>
            </a:r>
            <a:r>
              <a:rPr lang="en-US" altLang="zh-CN" sz="1400" dirty="0" smtClean="0"/>
              <a:t> </a:t>
            </a:r>
            <a:r>
              <a:rPr lang="en-US" altLang="zh-CN" sz="1400" dirty="0" err="1"/>
              <a:t>LinearGradientMode.Horizontal</a:t>
            </a:r>
            <a:r>
              <a:rPr lang="en-US" altLang="zh-CN" sz="1400" dirty="0"/>
              <a:t>) 	</a:t>
            </a:r>
            <a:r>
              <a:rPr lang="en-US" altLang="zh-CN" sz="1400" dirty="0" smtClean="0"/>
              <a:t>' </a:t>
            </a:r>
            <a:r>
              <a:rPr lang="zh-CN" altLang="zh-CN" sz="1400" dirty="0"/>
              <a:t>定义一个渐变刷子</a:t>
            </a:r>
          </a:p>
          <a:p>
            <a:r>
              <a:rPr lang="en-US" altLang="zh-CN" sz="1400" dirty="0"/>
              <a:t>        g1.FillEllipse(</a:t>
            </a:r>
            <a:r>
              <a:rPr lang="en-US" altLang="zh-CN" sz="1400" dirty="0" err="1"/>
              <a:t>myBrush</a:t>
            </a:r>
            <a:r>
              <a:rPr lang="en-US" altLang="zh-CN" sz="1400" dirty="0"/>
              <a:t>, Rect2) 			</a:t>
            </a:r>
            <a:r>
              <a:rPr lang="en-US" altLang="zh-CN" sz="1400" dirty="0" smtClean="0"/>
              <a:t>' </a:t>
            </a:r>
            <a:r>
              <a:rPr lang="zh-CN" altLang="zh-CN" sz="1400" dirty="0"/>
              <a:t>在窗体上画渐变圆</a:t>
            </a:r>
          </a:p>
          <a:p>
            <a:r>
              <a:rPr lang="en-US" altLang="zh-CN" sz="1400" dirty="0"/>
              <a:t>        Dim </a:t>
            </a:r>
            <a:r>
              <a:rPr lang="en-US" altLang="zh-CN" sz="1400" dirty="0" err="1"/>
              <a:t>sd</a:t>
            </a:r>
            <a:r>
              <a:rPr lang="en-US" altLang="zh-CN" sz="1400" dirty="0"/>
              <a:t> As New </a:t>
            </a:r>
            <a:r>
              <a:rPr lang="en-US" altLang="zh-CN" sz="1400" dirty="0" err="1"/>
              <a:t>HatchBrush</a:t>
            </a:r>
            <a:r>
              <a:rPr lang="en-US" altLang="zh-CN" sz="1400" dirty="0"/>
              <a:t>(HatchStyle.Percent40, </a:t>
            </a:r>
            <a:r>
              <a:rPr lang="en-US" altLang="zh-CN" sz="1400" dirty="0" err="1"/>
              <a:t>Color.Blue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Color.White</a:t>
            </a:r>
            <a:r>
              <a:rPr lang="en-US" altLang="zh-CN" sz="1400" dirty="0"/>
              <a:t>)</a:t>
            </a:r>
            <a:endParaRPr lang="zh-CN" altLang="zh-CN" sz="1400" dirty="0"/>
          </a:p>
          <a:p>
            <a:r>
              <a:rPr lang="en-US" altLang="zh-CN" sz="1400" dirty="0"/>
              <a:t>        Rect3 = New Rectangle(20, 140, 120, 80) 		</a:t>
            </a:r>
            <a:r>
              <a:rPr lang="en-US" altLang="zh-CN" sz="1400" dirty="0" smtClean="0"/>
              <a:t>' </a:t>
            </a:r>
            <a:r>
              <a:rPr lang="zh-CN" altLang="zh-CN" sz="1400" dirty="0"/>
              <a:t>定义矩形结构</a:t>
            </a:r>
          </a:p>
          <a:p>
            <a:r>
              <a:rPr lang="en-US" altLang="zh-CN" sz="1400" dirty="0"/>
              <a:t>        g1.FillEllipse(</a:t>
            </a:r>
            <a:r>
              <a:rPr lang="en-US" altLang="zh-CN" sz="1400" dirty="0" err="1"/>
              <a:t>sd</a:t>
            </a:r>
            <a:r>
              <a:rPr lang="en-US" altLang="zh-CN" sz="1400" dirty="0"/>
              <a:t>, Rect3) 				</a:t>
            </a:r>
            <a:r>
              <a:rPr lang="en-US" altLang="zh-CN" sz="1400" dirty="0" smtClean="0"/>
              <a:t>' </a:t>
            </a:r>
            <a:r>
              <a:rPr lang="zh-CN" altLang="zh-CN" sz="1400" dirty="0"/>
              <a:t>在窗体上画阴影椭圆</a:t>
            </a:r>
          </a:p>
          <a:p>
            <a:r>
              <a:rPr lang="en-US" altLang="zh-CN" sz="1400" dirty="0"/>
              <a:t>    End Sub</a:t>
            </a:r>
            <a:endParaRPr lang="zh-CN" altLang="zh-CN" sz="1400" dirty="0"/>
          </a:p>
          <a:p>
            <a:r>
              <a:rPr lang="en-US" altLang="zh-CN" sz="1400" dirty="0"/>
              <a:t>End </a:t>
            </a:r>
            <a:r>
              <a:rPr lang="en-US" altLang="zh-CN" sz="1400" dirty="0" smtClean="0"/>
              <a:t>Class</a:t>
            </a:r>
            <a:endParaRPr lang="zh-CN" altLang="zh-CN" sz="1400" dirty="0"/>
          </a:p>
        </p:txBody>
      </p:sp>
    </p:spTree>
    <p:extLst>
      <p:ext uri="{BB962C8B-B14F-4D97-AF65-F5344CB8AC3E}">
        <p14:creationId xmlns:p14="http://schemas.microsoft.com/office/powerpoint/2010/main" val="30252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1"/>
            <a:ext cx="4184028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 smtClean="0"/>
              <a:t>填</a:t>
            </a:r>
            <a:r>
              <a:rPr lang="en-US" altLang="zh-CN" dirty="0" smtClean="0"/>
              <a:t> </a:t>
            </a:r>
            <a:r>
              <a:rPr lang="zh-CN" altLang="zh-CN" dirty="0" smtClean="0"/>
              <a:t>充</a:t>
            </a:r>
            <a:r>
              <a:rPr lang="en-US" altLang="zh-CN" dirty="0" smtClean="0"/>
              <a:t> </a:t>
            </a:r>
            <a:r>
              <a:rPr lang="zh-CN" altLang="zh-CN" dirty="0" smtClean="0"/>
              <a:t>图</a:t>
            </a:r>
            <a:r>
              <a:rPr lang="en-US" altLang="zh-CN" dirty="0" smtClean="0"/>
              <a:t> </a:t>
            </a:r>
            <a:r>
              <a:rPr lang="zh-CN" altLang="zh-CN" dirty="0" smtClean="0"/>
              <a:t>形</a:t>
            </a:r>
            <a:endParaRPr lang="zh-CN" altLang="zh-CN" dirty="0"/>
          </a:p>
        </p:txBody>
      </p:sp>
      <p:sp>
        <p:nvSpPr>
          <p:cNvPr id="3" name="矩形 2"/>
          <p:cNvSpPr/>
          <p:nvPr/>
        </p:nvSpPr>
        <p:spPr>
          <a:xfrm>
            <a:off x="1451362" y="935239"/>
            <a:ext cx="6128601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程序运行启动后，当单击“开始”按钮时的界面如图</a:t>
            </a:r>
            <a:r>
              <a:rPr lang="en-US" altLang="zh-CN" dirty="0"/>
              <a:t>7.9</a:t>
            </a:r>
            <a:r>
              <a:rPr lang="zh-CN" altLang="zh-CN" dirty="0"/>
              <a:t>所示。</a:t>
            </a:r>
          </a:p>
        </p:txBody>
      </p:sp>
      <p:pic>
        <p:nvPicPr>
          <p:cNvPr id="12290" name="Picture 2" descr="7t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952" y="1403497"/>
            <a:ext cx="3627844" cy="2939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516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08" y="2751291"/>
            <a:ext cx="11880850" cy="1723600"/>
          </a:xfrm>
          <a:prstGeom prst="rect">
            <a:avLst/>
          </a:prstGeom>
          <a:solidFill>
            <a:srgbClr val="C30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781" tIns="59890" rIns="119781" bIns="59890"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7678978" y="3307098"/>
            <a:ext cx="2446960" cy="630621"/>
          </a:xfrm>
          <a:prstGeom prst="rect">
            <a:avLst/>
          </a:prstGeom>
          <a:effectLst>
            <a:outerShdw blurRad="63500" dir="12600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60639" tIns="30321" rIns="60639" bIns="30321">
            <a:spAutoFit/>
          </a:bodyPr>
          <a:lstStyle/>
          <a:p>
            <a:r>
              <a:rPr lang="en-US" altLang="zh-CN" sz="3700" b="1" dirty="0" smtClean="0">
                <a:solidFill>
                  <a:schemeClr val="bg1"/>
                </a:solidFill>
                <a:latin typeface="Century Gothic"/>
              </a:rPr>
              <a:t>—</a:t>
            </a:r>
            <a:r>
              <a:rPr lang="zh-CN" altLang="zh-CN" sz="3600" b="1" dirty="0">
                <a:solidFill>
                  <a:schemeClr val="bg1"/>
                </a:solidFill>
              </a:rPr>
              <a:t>曲</a:t>
            </a:r>
            <a:r>
              <a:rPr lang="en-US" altLang="zh-CN" sz="3600" b="1" dirty="0">
                <a:solidFill>
                  <a:schemeClr val="bg1"/>
                </a:solidFill>
              </a:rPr>
              <a:t>    </a:t>
            </a:r>
            <a:r>
              <a:rPr lang="zh-CN" altLang="zh-CN" sz="3600" b="1" dirty="0">
                <a:solidFill>
                  <a:schemeClr val="bg1"/>
                </a:solidFill>
              </a:rPr>
              <a:t>线</a:t>
            </a:r>
          </a:p>
        </p:txBody>
      </p:sp>
      <p:sp>
        <p:nvSpPr>
          <p:cNvPr id="24" name="TextBox 62"/>
          <p:cNvSpPr txBox="1"/>
          <p:nvPr/>
        </p:nvSpPr>
        <p:spPr>
          <a:xfrm>
            <a:off x="8665485" y="19771"/>
            <a:ext cx="3157937" cy="380111"/>
          </a:xfrm>
          <a:prstGeom prst="rect">
            <a:avLst/>
          </a:prstGeom>
          <a:noFill/>
        </p:spPr>
        <p:txBody>
          <a:bodyPr wrap="square" lIns="119781" tIns="59890" rIns="119781" bIns="59890" rtlCol="0">
            <a:spAutoFit/>
          </a:bodyPr>
          <a:lstStyle/>
          <a:p>
            <a:r>
              <a:rPr lang="en-US" altLang="zh-CN" sz="1600" dirty="0">
                <a:ea typeface="创艺简老宋" pitchFamily="2" charset="-122"/>
              </a:rPr>
              <a:t>Visual Basic.NET</a:t>
            </a:r>
            <a:r>
              <a:rPr lang="zh-CN" altLang="zh-CN" sz="1600" dirty="0">
                <a:ea typeface="创艺简老宋" pitchFamily="2" charset="-122"/>
              </a:rPr>
              <a:t>实用教程（第</a:t>
            </a:r>
            <a:r>
              <a:rPr lang="en-US" altLang="zh-CN" sz="1600" dirty="0">
                <a:ea typeface="创艺简老宋" pitchFamily="2" charset="-122"/>
              </a:rPr>
              <a:t>3</a:t>
            </a:r>
            <a:r>
              <a:rPr lang="zh-CN" altLang="zh-CN" sz="1600" dirty="0">
                <a:ea typeface="创艺简老宋" pitchFamily="2" charset="-122"/>
              </a:rPr>
              <a:t>版）</a:t>
            </a:r>
          </a:p>
        </p:txBody>
      </p:sp>
      <p:sp>
        <p:nvSpPr>
          <p:cNvPr id="25" name="TextBox 63"/>
          <p:cNvSpPr txBox="1"/>
          <p:nvPr/>
        </p:nvSpPr>
        <p:spPr>
          <a:xfrm>
            <a:off x="9400385" y="5881185"/>
            <a:ext cx="2139773" cy="382560"/>
          </a:xfrm>
          <a:prstGeom prst="rect">
            <a:avLst/>
          </a:prstGeom>
          <a:noFill/>
        </p:spPr>
        <p:txBody>
          <a:bodyPr wrap="square" lIns="119781" tIns="59890" rIns="119781" bIns="59890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主编：郑阿奇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business freedom [高质量]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28603" y="146029"/>
            <a:ext cx="792056" cy="8107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98859" y="1107283"/>
            <a:ext cx="5446815" cy="742337"/>
          </a:xfrm>
          <a:prstGeom prst="rect">
            <a:avLst/>
          </a:prstGeom>
          <a:noFill/>
        </p:spPr>
        <p:txBody>
          <a:bodyPr wrap="square" lIns="95077" tIns="47539" rIns="95077" bIns="47539" rtlCol="0">
            <a:spAutoFit/>
          </a:bodyPr>
          <a:lstStyle/>
          <a:p>
            <a:r>
              <a:rPr lang="zh-CN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7</a:t>
            </a:r>
            <a:r>
              <a:rPr lang="zh-CN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章</a:t>
            </a:r>
            <a:r>
              <a:rPr lang="en-US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  </a:t>
            </a:r>
            <a:r>
              <a:rPr lang="zh-CN" altLang="zh-CN" sz="4200" dirty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图形图像应用</a:t>
            </a:r>
          </a:p>
        </p:txBody>
      </p:sp>
    </p:spTree>
    <p:extLst>
      <p:ext uri="{BB962C8B-B14F-4D97-AF65-F5344CB8AC3E}">
        <p14:creationId xmlns:p14="http://schemas.microsoft.com/office/powerpoint/2010/main" val="304645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5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25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5" grpId="0" animBg="1"/>
      <p:bldP spid="22" grpId="0"/>
      <p:bldP spid="24" grpId="0"/>
      <p:bldP spid="2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2643114">
            <a:off x="3529134" y="2432691"/>
            <a:ext cx="1362721" cy="1447759"/>
            <a:chOff x="4819176" y="1662676"/>
            <a:chExt cx="2993523" cy="2989680"/>
          </a:xfrm>
        </p:grpSpPr>
        <p:grpSp>
          <p:nvGrpSpPr>
            <p:cNvPr id="5" name="组合 4"/>
            <p:cNvGrpSpPr/>
            <p:nvPr/>
          </p:nvGrpSpPr>
          <p:grpSpPr>
            <a:xfrm>
              <a:off x="4819176" y="1662676"/>
              <a:ext cx="2993523" cy="2989680"/>
              <a:chOff x="304800" y="673100"/>
              <a:chExt cx="4147845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矩形 6"/>
              <p:cNvSpPr>
                <a:spLocks/>
              </p:cNvSpPr>
              <p:nvPr/>
            </p:nvSpPr>
            <p:spPr>
              <a:xfrm>
                <a:off x="304800" y="673100"/>
                <a:ext cx="4147845" cy="4000500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99069" y="760412"/>
                <a:ext cx="3959307" cy="3825874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5038399" y="1880357"/>
              <a:ext cx="2555077" cy="255431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857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Palatino Linotype"/>
                <a:ea typeface="宋体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675646" y="2650031"/>
            <a:ext cx="1069702" cy="1059378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/>
          <a:p>
            <a:r>
              <a:rPr lang="en-US" altLang="zh-CN" sz="59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01</a:t>
            </a:r>
            <a:endParaRPr lang="zh-CN" altLang="en-US" sz="5900" b="1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84671" y="2704960"/>
            <a:ext cx="1779919" cy="490294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4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非闭合曲线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305465" y="3195254"/>
            <a:ext cx="2454168" cy="0"/>
          </a:xfrm>
          <a:prstGeom prst="line">
            <a:avLst/>
          </a:prstGeom>
          <a:ln>
            <a:solidFill>
              <a:srgbClr val="AE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H_Others_1"/>
          <p:cNvSpPr txBox="1"/>
          <p:nvPr/>
        </p:nvSpPr>
        <p:spPr>
          <a:xfrm>
            <a:off x="4542567" y="1414219"/>
            <a:ext cx="2868858" cy="505683"/>
          </a:xfrm>
          <a:prstGeom prst="rect">
            <a:avLst/>
          </a:prstGeom>
          <a:noFill/>
        </p:spPr>
        <p:txBody>
          <a:bodyPr wrap="square" lIns="119792" tIns="59896" rIns="119792" bIns="59896">
            <a:spAutoFit/>
          </a:bodyPr>
          <a:lstStyle/>
          <a:p>
            <a:pPr algn="ctr">
              <a:defRPr/>
            </a:pPr>
            <a:r>
              <a:rPr lang="en-US" altLang="zh-CN" sz="2500" spc="394" dirty="0">
                <a:solidFill>
                  <a:srgbClr val="C4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Contents</a:t>
            </a:r>
            <a:endParaRPr lang="zh-CN" altLang="en-US" sz="2500" spc="394" dirty="0">
              <a:solidFill>
                <a:srgbClr val="C4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19" name="MH_Others_2"/>
          <p:cNvSpPr txBox="1">
            <a:spLocks noChangeArrowheads="1"/>
          </p:cNvSpPr>
          <p:nvPr/>
        </p:nvSpPr>
        <p:spPr bwMode="auto">
          <a:xfrm>
            <a:off x="4146923" y="439097"/>
            <a:ext cx="3612710" cy="87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9792" tIns="59896" rIns="119792" bIns="59896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5300">
                <a:solidFill>
                  <a:srgbClr val="AE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目录</a:t>
            </a:r>
            <a:endParaRPr lang="zh-CN" altLang="en-US" sz="5300" dirty="0">
              <a:solidFill>
                <a:srgbClr val="AE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12374" y="1687966"/>
            <a:ext cx="4931791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962675" y="1687966"/>
            <a:ext cx="4923128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head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82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/>
      <p:bldP spid="1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1"/>
            <a:ext cx="4184028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非闭合曲线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82502" y="871870"/>
            <a:ext cx="95267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非闭合曲线通过</a:t>
            </a:r>
            <a:r>
              <a:rPr lang="en-US" altLang="zh-CN" dirty="0"/>
              <a:t>Graphics</a:t>
            </a:r>
            <a:r>
              <a:rPr lang="zh-CN" altLang="zh-CN" dirty="0"/>
              <a:t>对象的</a:t>
            </a:r>
            <a:r>
              <a:rPr lang="en-US" altLang="zh-CN" dirty="0" err="1"/>
              <a:t>DrawCurve</a:t>
            </a:r>
            <a:r>
              <a:rPr lang="zh-CN" altLang="zh-CN" dirty="0"/>
              <a:t>方法来绘制，用该方法可以连接多个点并画出一条曲线。有两种使用</a:t>
            </a:r>
            <a:r>
              <a:rPr lang="en-US" altLang="zh-CN" dirty="0" err="1"/>
              <a:t>DrawCurve</a:t>
            </a:r>
            <a:r>
              <a:rPr lang="zh-CN" altLang="zh-CN" dirty="0"/>
              <a:t>方法的语法格式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492288" y="1487423"/>
            <a:ext cx="8523582" cy="68103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 err="1"/>
              <a:t>DrawCurve</a:t>
            </a:r>
            <a:r>
              <a:rPr lang="en-US" altLang="zh-CN" dirty="0"/>
              <a:t>(</a:t>
            </a:r>
            <a:r>
              <a:rPr lang="zh-CN" altLang="zh-CN" dirty="0"/>
              <a:t>画笔对象名</a:t>
            </a:r>
            <a:r>
              <a:rPr lang="en-US" altLang="zh-CN" dirty="0"/>
              <a:t>, </a:t>
            </a:r>
            <a:r>
              <a:rPr lang="zh-CN" altLang="zh-CN" dirty="0"/>
              <a:t>点</a:t>
            </a:r>
            <a:r>
              <a:rPr lang="en-US" altLang="zh-CN" dirty="0"/>
              <a:t> [, </a:t>
            </a:r>
            <a:r>
              <a:rPr lang="zh-CN" altLang="zh-CN" dirty="0"/>
              <a:t>拉紧系数</a:t>
            </a:r>
            <a:r>
              <a:rPr lang="en-US" altLang="zh-CN" dirty="0"/>
              <a:t>])</a:t>
            </a:r>
            <a:endParaRPr lang="zh-CN" altLang="zh-CN" dirty="0"/>
          </a:p>
          <a:p>
            <a:r>
              <a:rPr lang="en-US" altLang="zh-CN" dirty="0" err="1"/>
              <a:t>DrawCurve</a:t>
            </a:r>
            <a:r>
              <a:rPr lang="en-US" altLang="zh-CN" dirty="0"/>
              <a:t>(</a:t>
            </a:r>
            <a:r>
              <a:rPr lang="zh-CN" altLang="zh-CN" dirty="0"/>
              <a:t>画笔对象名</a:t>
            </a:r>
            <a:r>
              <a:rPr lang="en-US" altLang="zh-CN" dirty="0"/>
              <a:t>, </a:t>
            </a:r>
            <a:r>
              <a:rPr lang="zh-CN" altLang="zh-CN" dirty="0"/>
              <a:t>点</a:t>
            </a:r>
            <a:r>
              <a:rPr lang="en-US" altLang="zh-CN" dirty="0"/>
              <a:t> [, </a:t>
            </a:r>
            <a:r>
              <a:rPr lang="zh-CN" altLang="zh-CN" dirty="0"/>
              <a:t>偏移</a:t>
            </a:r>
            <a:r>
              <a:rPr lang="en-US" altLang="zh-CN" dirty="0"/>
              <a:t>, </a:t>
            </a:r>
            <a:r>
              <a:rPr lang="zh-CN" altLang="zh-CN" dirty="0"/>
              <a:t>段数</a:t>
            </a:r>
            <a:r>
              <a:rPr lang="en-US" altLang="zh-CN" dirty="0"/>
              <a:t>, </a:t>
            </a:r>
            <a:r>
              <a:rPr lang="zh-CN" altLang="zh-CN" dirty="0"/>
              <a:t>拉紧系数</a:t>
            </a:r>
            <a:r>
              <a:rPr lang="en-US" altLang="zh-CN" dirty="0"/>
              <a:t>])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882503" y="2360428"/>
            <a:ext cx="939918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其中：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）画笔对象名，要使用的画笔对象，调用之前应已创建。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）点，</a:t>
            </a:r>
            <a:r>
              <a:rPr lang="en-US" altLang="zh-CN" dirty="0"/>
              <a:t>Point</a:t>
            </a:r>
            <a:r>
              <a:rPr lang="zh-CN" altLang="zh-CN" dirty="0"/>
              <a:t>或</a:t>
            </a:r>
            <a:r>
              <a:rPr lang="en-US" altLang="zh-CN" dirty="0" err="1"/>
              <a:t>PointF</a:t>
            </a:r>
            <a:r>
              <a:rPr lang="zh-CN" altLang="zh-CN" dirty="0"/>
              <a:t>结构类型的数组，用来定义构成曲线的点，每个点都用</a:t>
            </a:r>
            <a:r>
              <a:rPr lang="en-US" altLang="zh-CN" dirty="0"/>
              <a:t>Point</a:t>
            </a:r>
            <a:r>
              <a:rPr lang="zh-CN" altLang="zh-CN" dirty="0"/>
              <a:t>或</a:t>
            </a:r>
            <a:r>
              <a:rPr lang="en-US" altLang="zh-CN" dirty="0" err="1"/>
              <a:t>PointF</a:t>
            </a:r>
            <a:r>
              <a:rPr lang="zh-CN" altLang="zh-CN" dirty="0"/>
              <a:t>结构定义。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）拉紧系数，可选项。</a:t>
            </a:r>
            <a:r>
              <a:rPr lang="en-US" altLang="zh-CN" dirty="0"/>
              <a:t>Single</a:t>
            </a:r>
            <a:r>
              <a:rPr lang="zh-CN" altLang="zh-CN" dirty="0"/>
              <a:t>类型的值，其值大于或等于</a:t>
            </a:r>
            <a:r>
              <a:rPr lang="en-US" altLang="zh-CN" dirty="0"/>
              <a:t>0.0</a:t>
            </a:r>
            <a:r>
              <a:rPr lang="zh-CN" altLang="zh-CN" dirty="0"/>
              <a:t>，用来指定曲线的拉紧程度，值越大，拉紧程度越大。值为</a:t>
            </a:r>
            <a:r>
              <a:rPr lang="en-US" altLang="zh-CN" dirty="0"/>
              <a:t>0.0</a:t>
            </a:r>
            <a:r>
              <a:rPr lang="zh-CN" altLang="zh-CN" dirty="0"/>
              <a:t>时画出的是直线段。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）偏移，可选项。</a:t>
            </a:r>
            <a:r>
              <a:rPr lang="en-US" altLang="zh-CN" dirty="0"/>
              <a:t>Integer</a:t>
            </a:r>
            <a:r>
              <a:rPr lang="zh-CN" altLang="zh-CN" dirty="0"/>
              <a:t>类型的正值，相对于曲线起点的偏移量。点可以定义多个，但不一定从第一个点开始画曲线，如果从第一个点开始画，则偏移量为</a:t>
            </a:r>
            <a:r>
              <a:rPr lang="en-US" altLang="zh-CN" dirty="0"/>
              <a:t>0</a:t>
            </a:r>
            <a:r>
              <a:rPr lang="zh-CN" altLang="zh-CN" dirty="0"/>
              <a:t>；如果从第二个点开始画，则偏移量为</a:t>
            </a:r>
            <a:r>
              <a:rPr lang="en-US" altLang="zh-CN" dirty="0"/>
              <a:t>1</a:t>
            </a:r>
            <a:r>
              <a:rPr lang="zh-CN" altLang="zh-CN" dirty="0"/>
              <a:t>，依此类推。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5</a:t>
            </a:r>
            <a:r>
              <a:rPr lang="zh-CN" altLang="zh-CN" dirty="0"/>
              <a:t>）段数，可选项。</a:t>
            </a:r>
            <a:r>
              <a:rPr lang="en-US" altLang="zh-CN" dirty="0"/>
              <a:t>Integer</a:t>
            </a:r>
            <a:r>
              <a:rPr lang="zh-CN" altLang="zh-CN" dirty="0"/>
              <a:t>类型的正值。要画曲线的段数，每两个点之间为一段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834225441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1"/>
            <a:ext cx="4184028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非闭合曲线</a:t>
            </a:r>
          </a:p>
        </p:txBody>
      </p:sp>
      <p:sp>
        <p:nvSpPr>
          <p:cNvPr id="3" name="矩形 2"/>
          <p:cNvSpPr/>
          <p:nvPr/>
        </p:nvSpPr>
        <p:spPr>
          <a:xfrm>
            <a:off x="1198027" y="740638"/>
            <a:ext cx="7215778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例如，定义</a:t>
            </a:r>
            <a:r>
              <a:rPr lang="en-US" altLang="zh-CN" dirty="0"/>
              <a:t>5</a:t>
            </a:r>
            <a:r>
              <a:rPr lang="zh-CN" altLang="zh-CN" dirty="0"/>
              <a:t>个点，拉紧系数为</a:t>
            </a:r>
            <a:r>
              <a:rPr lang="en-US" altLang="zh-CN" dirty="0"/>
              <a:t>0.5F</a:t>
            </a:r>
            <a:r>
              <a:rPr lang="zh-CN" altLang="zh-CN" dirty="0"/>
              <a:t>，画出黑色非闭合曲线，代码如下：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98027" y="1127764"/>
            <a:ext cx="8902903" cy="2787015"/>
          </a:xfrm>
          <a:prstGeom prst="roundRect">
            <a:avLst>
              <a:gd name="adj" fmla="val 6022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Dim  </a:t>
            </a:r>
            <a:r>
              <a:rPr lang="en-US" altLang="zh-CN" dirty="0" err="1"/>
              <a:t>BlackPen</a:t>
            </a:r>
            <a:r>
              <a:rPr lang="en-US" altLang="zh-CN" dirty="0"/>
              <a:t>  As  New  Pen (</a:t>
            </a:r>
            <a:r>
              <a:rPr lang="en-US" altLang="zh-CN" dirty="0" err="1"/>
              <a:t>Color.Black</a:t>
            </a:r>
            <a:r>
              <a:rPr lang="en-US" altLang="zh-CN" dirty="0"/>
              <a:t>, 2)		</a:t>
            </a:r>
            <a:r>
              <a:rPr lang="en-US" altLang="zh-CN" dirty="0" smtClean="0"/>
              <a:t>' </a:t>
            </a:r>
            <a:r>
              <a:rPr lang="zh-CN" altLang="zh-CN" dirty="0"/>
              <a:t>定义一个黑色画笔</a:t>
            </a:r>
          </a:p>
          <a:p>
            <a:r>
              <a:rPr lang="en-US" altLang="zh-CN" dirty="0"/>
              <a:t>Dim g As Graphics</a:t>
            </a:r>
            <a:endParaRPr lang="zh-CN" altLang="zh-CN" dirty="0"/>
          </a:p>
          <a:p>
            <a:r>
              <a:rPr lang="en-US" altLang="zh-CN" dirty="0"/>
              <a:t>g = </a:t>
            </a:r>
            <a:r>
              <a:rPr lang="en-US" altLang="zh-CN" dirty="0" err="1"/>
              <a:t>Me.CreateGraphics</a:t>
            </a:r>
            <a:r>
              <a:rPr lang="en-US" altLang="zh-CN" dirty="0"/>
              <a:t>()				</a:t>
            </a:r>
            <a:r>
              <a:rPr lang="en-US" altLang="zh-CN" dirty="0" smtClean="0"/>
              <a:t>' </a:t>
            </a:r>
            <a:r>
              <a:rPr lang="zh-CN" altLang="zh-CN" dirty="0"/>
              <a:t>把窗体设置为</a:t>
            </a:r>
            <a:r>
              <a:rPr lang="en-US" altLang="zh-CN" dirty="0"/>
              <a:t>Graphics</a:t>
            </a:r>
            <a:r>
              <a:rPr lang="zh-CN" altLang="zh-CN" dirty="0"/>
              <a:t>对象</a:t>
            </a:r>
          </a:p>
          <a:p>
            <a:r>
              <a:rPr lang="en-US" altLang="zh-CN" dirty="0"/>
              <a:t>Dim  P1  As  New  Point (20, 20)			</a:t>
            </a:r>
            <a:r>
              <a:rPr lang="en-US" altLang="zh-CN" dirty="0" smtClean="0"/>
              <a:t>' </a:t>
            </a:r>
            <a:r>
              <a:rPr lang="zh-CN" altLang="zh-CN" dirty="0"/>
              <a:t>定义一个点</a:t>
            </a:r>
          </a:p>
          <a:p>
            <a:r>
              <a:rPr lang="en-US" altLang="zh-CN" dirty="0"/>
              <a:t>Dim  P2  As  New  Point (120, 80)			</a:t>
            </a:r>
            <a:r>
              <a:rPr lang="en-US" altLang="zh-CN" dirty="0" smtClean="0"/>
              <a:t>' </a:t>
            </a:r>
            <a:r>
              <a:rPr lang="zh-CN" altLang="zh-CN" dirty="0" smtClean="0"/>
              <a:t>定义一个</a:t>
            </a:r>
            <a:r>
              <a:rPr lang="zh-CN" altLang="zh-CN" dirty="0"/>
              <a:t>点</a:t>
            </a:r>
          </a:p>
          <a:p>
            <a:r>
              <a:rPr lang="en-US" altLang="zh-CN" dirty="0"/>
              <a:t>Dim  P3  As  New  Point (140, 120)			</a:t>
            </a:r>
            <a:r>
              <a:rPr lang="en-US" altLang="zh-CN" dirty="0" smtClean="0"/>
              <a:t>' </a:t>
            </a:r>
            <a:r>
              <a:rPr lang="zh-CN" altLang="zh-CN" dirty="0"/>
              <a:t>定义一个点</a:t>
            </a:r>
          </a:p>
          <a:p>
            <a:r>
              <a:rPr lang="en-US" altLang="zh-CN" dirty="0"/>
              <a:t>Dim  P4  As  New  Point (60, 180)			</a:t>
            </a:r>
            <a:r>
              <a:rPr lang="en-US" altLang="zh-CN" dirty="0" smtClean="0"/>
              <a:t>' </a:t>
            </a:r>
            <a:r>
              <a:rPr lang="zh-CN" altLang="zh-CN" dirty="0"/>
              <a:t>定义一个点</a:t>
            </a:r>
          </a:p>
          <a:p>
            <a:r>
              <a:rPr lang="en-US" altLang="zh-CN" dirty="0"/>
              <a:t>Dim  P5  As  New  Point (40, 90)			</a:t>
            </a:r>
            <a:r>
              <a:rPr lang="en-US" altLang="zh-CN" dirty="0" smtClean="0"/>
              <a:t>' </a:t>
            </a:r>
            <a:r>
              <a:rPr lang="zh-CN" altLang="zh-CN" dirty="0"/>
              <a:t>定义一个点</a:t>
            </a:r>
          </a:p>
          <a:p>
            <a:r>
              <a:rPr lang="en-US" altLang="zh-CN" dirty="0"/>
              <a:t>Dim  </a:t>
            </a:r>
            <a:r>
              <a:rPr lang="en-US" altLang="zh-CN" dirty="0" err="1"/>
              <a:t>curvePoints</a:t>
            </a:r>
            <a:r>
              <a:rPr lang="en-US" altLang="zh-CN" dirty="0"/>
              <a:t>  As  Point () = {P1, P2, P3, P4, P5}				</a:t>
            </a:r>
            <a:endParaRPr lang="zh-CN" altLang="zh-CN" dirty="0"/>
          </a:p>
          <a:p>
            <a:r>
              <a:rPr lang="en-US" altLang="zh-CN" dirty="0" err="1"/>
              <a:t>g.DrawCurve</a:t>
            </a:r>
            <a:r>
              <a:rPr lang="en-US" altLang="zh-CN" dirty="0"/>
              <a:t>(</a:t>
            </a:r>
            <a:r>
              <a:rPr lang="en-US" altLang="zh-CN" dirty="0" err="1"/>
              <a:t>BlackPen</a:t>
            </a:r>
            <a:r>
              <a:rPr lang="en-US" altLang="zh-CN" dirty="0"/>
              <a:t> , </a:t>
            </a:r>
            <a:r>
              <a:rPr lang="en-US" altLang="zh-CN" dirty="0" err="1"/>
              <a:t>curvePoints</a:t>
            </a:r>
            <a:r>
              <a:rPr lang="en-US" altLang="zh-CN" dirty="0"/>
              <a:t>, 0.5)			</a:t>
            </a:r>
            <a:r>
              <a:rPr lang="en-US" altLang="zh-CN" dirty="0" smtClean="0"/>
              <a:t>' </a:t>
            </a:r>
            <a:r>
              <a:rPr lang="zh-CN" altLang="zh-CN" dirty="0"/>
              <a:t>在窗体上画出非闭合</a:t>
            </a:r>
            <a:r>
              <a:rPr lang="zh-CN" altLang="zh-CN" dirty="0" smtClean="0"/>
              <a:t>曲线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73679783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1"/>
            <a:ext cx="4184028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非闭合曲线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75907" y="850605"/>
            <a:ext cx="921842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若拉紧系数超过</a:t>
            </a:r>
            <a:r>
              <a:rPr lang="en-US" altLang="zh-CN" dirty="0"/>
              <a:t>1.0 F</a:t>
            </a:r>
            <a:r>
              <a:rPr lang="zh-CN" altLang="zh-CN" dirty="0"/>
              <a:t>，则画出的曲线很不寻常，下面是拉紧系数为</a:t>
            </a:r>
            <a:r>
              <a:rPr lang="en-US" altLang="zh-CN" dirty="0"/>
              <a:t>3.0 F</a:t>
            </a:r>
            <a:r>
              <a:rPr lang="zh-CN" altLang="zh-CN" dirty="0"/>
              <a:t>的代码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275907" y="1307801"/>
            <a:ext cx="8771860" cy="2996565"/>
          </a:xfrm>
          <a:prstGeom prst="roundRect">
            <a:avLst>
              <a:gd name="adj" fmla="val 8506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Dim  </a:t>
            </a:r>
            <a:r>
              <a:rPr lang="en-US" altLang="zh-CN" dirty="0" err="1"/>
              <a:t>BlackPen</a:t>
            </a:r>
            <a:r>
              <a:rPr lang="en-US" altLang="zh-CN" dirty="0"/>
              <a:t>  As  New  Pen (</a:t>
            </a:r>
            <a:r>
              <a:rPr lang="en-US" altLang="zh-CN" dirty="0" err="1"/>
              <a:t>Color.Black</a:t>
            </a:r>
            <a:r>
              <a:rPr lang="en-US" altLang="zh-CN" dirty="0"/>
              <a:t>, 2)		</a:t>
            </a:r>
            <a:r>
              <a:rPr lang="en-US" altLang="zh-CN" dirty="0" smtClean="0"/>
              <a:t>' </a:t>
            </a:r>
            <a:r>
              <a:rPr lang="zh-CN" altLang="zh-CN" dirty="0"/>
              <a:t>定义一个黑色画笔</a:t>
            </a:r>
          </a:p>
          <a:p>
            <a:r>
              <a:rPr lang="en-US" altLang="zh-CN" dirty="0"/>
              <a:t>Dim g As Graphics</a:t>
            </a:r>
            <a:endParaRPr lang="zh-CN" altLang="zh-CN" dirty="0"/>
          </a:p>
          <a:p>
            <a:r>
              <a:rPr lang="en-US" altLang="zh-CN" dirty="0"/>
              <a:t>g = </a:t>
            </a:r>
            <a:r>
              <a:rPr lang="en-US" altLang="zh-CN" dirty="0" err="1"/>
              <a:t>Me.CreateGraphics</a:t>
            </a:r>
            <a:r>
              <a:rPr lang="en-US" altLang="zh-CN" dirty="0"/>
              <a:t>()				</a:t>
            </a:r>
            <a:r>
              <a:rPr lang="en-US" altLang="zh-CN" dirty="0" smtClean="0"/>
              <a:t>' </a:t>
            </a:r>
            <a:r>
              <a:rPr lang="zh-CN" altLang="zh-CN" dirty="0"/>
              <a:t>把窗体设置为</a:t>
            </a:r>
            <a:r>
              <a:rPr lang="en-US" altLang="zh-CN" dirty="0"/>
              <a:t>Graphics</a:t>
            </a:r>
            <a:r>
              <a:rPr lang="zh-CN" altLang="zh-CN" dirty="0"/>
              <a:t>对象</a:t>
            </a:r>
          </a:p>
          <a:p>
            <a:r>
              <a:rPr lang="en-US" altLang="zh-CN" dirty="0"/>
              <a:t>Dim  P1  As  New  Point (20, 20)				</a:t>
            </a:r>
            <a:r>
              <a:rPr lang="en-US" altLang="zh-CN" dirty="0" smtClean="0"/>
              <a:t>' </a:t>
            </a:r>
            <a:r>
              <a:rPr lang="zh-CN" altLang="zh-CN" dirty="0"/>
              <a:t>定义一个点</a:t>
            </a:r>
          </a:p>
          <a:p>
            <a:r>
              <a:rPr lang="en-US" altLang="zh-CN" dirty="0"/>
              <a:t>Dim  P2  As  New  Point (120, 80)				</a:t>
            </a:r>
            <a:r>
              <a:rPr lang="en-US" altLang="zh-CN" dirty="0" smtClean="0"/>
              <a:t>' </a:t>
            </a:r>
            <a:r>
              <a:rPr lang="zh-CN" altLang="zh-CN" dirty="0"/>
              <a:t>定义一个点</a:t>
            </a:r>
          </a:p>
          <a:p>
            <a:r>
              <a:rPr lang="en-US" altLang="zh-CN" dirty="0"/>
              <a:t>Dim  P3  As  New  Point (140, 120)				</a:t>
            </a:r>
            <a:r>
              <a:rPr lang="en-US" altLang="zh-CN" dirty="0" smtClean="0"/>
              <a:t>' </a:t>
            </a:r>
            <a:r>
              <a:rPr lang="zh-CN" altLang="zh-CN" dirty="0" smtClean="0"/>
              <a:t>定义一个点</a:t>
            </a:r>
          </a:p>
          <a:p>
            <a:r>
              <a:rPr lang="en-US" altLang="zh-CN" dirty="0" smtClean="0"/>
              <a:t>Dim  P4  As  New  Point (60, 180)				' </a:t>
            </a:r>
            <a:r>
              <a:rPr lang="zh-CN" altLang="zh-CN" dirty="0" smtClean="0"/>
              <a:t>定义一个点</a:t>
            </a:r>
          </a:p>
          <a:p>
            <a:r>
              <a:rPr lang="en-US" altLang="zh-CN" dirty="0" smtClean="0"/>
              <a:t>Dim  </a:t>
            </a:r>
            <a:r>
              <a:rPr lang="en-US" altLang="zh-CN" dirty="0"/>
              <a:t>P5  As  New  Point (40 , 90)				</a:t>
            </a:r>
            <a:r>
              <a:rPr lang="en-US" altLang="zh-CN" dirty="0" smtClean="0"/>
              <a:t>' </a:t>
            </a:r>
            <a:r>
              <a:rPr lang="zh-CN" altLang="zh-CN" dirty="0"/>
              <a:t>定义一个点</a:t>
            </a:r>
          </a:p>
          <a:p>
            <a:r>
              <a:rPr lang="en-US" altLang="zh-CN" dirty="0"/>
              <a:t>Dim  </a:t>
            </a:r>
            <a:r>
              <a:rPr lang="en-US" altLang="zh-CN" dirty="0" err="1"/>
              <a:t>curvePoints</a:t>
            </a:r>
            <a:r>
              <a:rPr lang="en-US" altLang="zh-CN" dirty="0"/>
              <a:t>  As  Point () = {P1, P2, P3, P4, P5}				</a:t>
            </a:r>
            <a:endParaRPr lang="zh-CN" altLang="zh-CN" dirty="0"/>
          </a:p>
          <a:p>
            <a:r>
              <a:rPr lang="en-US" altLang="zh-CN" dirty="0" err="1"/>
              <a:t>g.DrawCurve</a:t>
            </a:r>
            <a:r>
              <a:rPr lang="en-US" altLang="zh-CN" dirty="0"/>
              <a:t>(</a:t>
            </a:r>
            <a:r>
              <a:rPr lang="en-US" altLang="zh-CN" dirty="0" err="1"/>
              <a:t>BlackPen</a:t>
            </a:r>
            <a:r>
              <a:rPr lang="en-US" altLang="zh-CN" dirty="0"/>
              <a:t>, curvePoints,3.0)			</a:t>
            </a:r>
            <a:r>
              <a:rPr lang="en-US" altLang="zh-CN" dirty="0" smtClean="0"/>
              <a:t>' </a:t>
            </a:r>
            <a:r>
              <a:rPr lang="zh-CN" altLang="zh-CN" dirty="0"/>
              <a:t>在窗体上画出非闭合</a:t>
            </a:r>
            <a:r>
              <a:rPr lang="zh-CN" altLang="zh-CN" dirty="0" smtClean="0"/>
              <a:t>曲线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1275907" y="4304366"/>
            <a:ext cx="7060019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上面两种拉紧系数画出的曲线效果分别如图</a:t>
            </a:r>
            <a:r>
              <a:rPr lang="en-US" altLang="zh-CN" dirty="0"/>
              <a:t>7.10</a:t>
            </a:r>
            <a:r>
              <a:rPr lang="zh-CN" altLang="zh-CN" dirty="0"/>
              <a:t>（</a:t>
            </a:r>
            <a:r>
              <a:rPr lang="en-US" altLang="zh-CN" dirty="0"/>
              <a:t>a</a:t>
            </a:r>
            <a:r>
              <a:rPr lang="zh-CN" altLang="zh-CN" dirty="0"/>
              <a:t>）、（</a:t>
            </a:r>
            <a:r>
              <a:rPr lang="en-US" altLang="zh-CN" dirty="0"/>
              <a:t>b</a:t>
            </a:r>
            <a:r>
              <a:rPr lang="zh-CN" altLang="zh-CN" dirty="0"/>
              <a:t>）所示。</a:t>
            </a:r>
          </a:p>
        </p:txBody>
      </p:sp>
      <p:pic>
        <p:nvPicPr>
          <p:cNvPr id="13314" name="Picture 2" descr="7t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089" y="4658309"/>
            <a:ext cx="3707292" cy="1820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905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590" y="147261"/>
            <a:ext cx="10623150" cy="460786"/>
            <a:chOff x="138112" y="147638"/>
            <a:chExt cx="10901363" cy="461962"/>
          </a:xfrm>
        </p:grpSpPr>
        <p:sp>
          <p:nvSpPr>
            <p:cNvPr id="5" name="Freeform 5"/>
            <p:cNvSpPr>
              <a:spLocks noEditPoints="1"/>
            </p:cNvSpPr>
            <p:nvPr/>
          </p:nvSpPr>
          <p:spPr bwMode="auto">
            <a:xfrm>
              <a:off x="138112" y="147638"/>
              <a:ext cx="354093" cy="461962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solidFill>
                <a:srgbClr val="C40001"/>
              </a:solidFill>
            </a:ln>
          </p:spPr>
          <p:txBody>
            <a:bodyPr/>
            <a:lstStyle/>
            <a:p>
              <a:pPr>
                <a:defRPr/>
              </a:pPr>
              <a:endParaRPr lang="zh-CN" altLang="en-US" sz="1400">
                <a:solidFill>
                  <a:schemeClr val="bg1"/>
                </a:solidFill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482680" y="600075"/>
              <a:ext cx="10556795" cy="0"/>
            </a:xfrm>
            <a:prstGeom prst="line">
              <a:avLst/>
            </a:prstGeom>
            <a:ln w="28575">
              <a:solidFill>
                <a:srgbClr val="C4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10972849" y="0"/>
            <a:ext cx="860465" cy="933721"/>
            <a:chOff x="988368" y="0"/>
            <a:chExt cx="883000" cy="936104"/>
          </a:xfrm>
        </p:grpSpPr>
        <p:sp>
          <p:nvSpPr>
            <p:cNvPr id="8" name="矩形 7"/>
            <p:cNvSpPr/>
            <p:nvPr/>
          </p:nvSpPr>
          <p:spPr>
            <a:xfrm>
              <a:off x="988368" y="0"/>
              <a:ext cx="720080" cy="936104"/>
            </a:xfrm>
            <a:custGeom>
              <a:avLst/>
              <a:gdLst/>
              <a:ahLst/>
              <a:cxnLst/>
              <a:rect l="l" t="t" r="r" b="b"/>
              <a:pathLst>
                <a:path w="720080" h="936104">
                  <a:moveTo>
                    <a:pt x="0" y="0"/>
                  </a:moveTo>
                  <a:lnTo>
                    <a:pt x="720080" y="0"/>
                  </a:lnTo>
                  <a:lnTo>
                    <a:pt x="720080" y="576064"/>
                  </a:lnTo>
                  <a:cubicBezTo>
                    <a:pt x="720080" y="774909"/>
                    <a:pt x="558885" y="936104"/>
                    <a:pt x="360040" y="936104"/>
                  </a:cubicBezTo>
                  <a:cubicBezTo>
                    <a:pt x="161195" y="936104"/>
                    <a:pt x="0" y="774909"/>
                    <a:pt x="0" y="576064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88368" y="267495"/>
              <a:ext cx="883000" cy="339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>
                  <a:solidFill>
                    <a:schemeClr val="bg1"/>
                  </a:solidFill>
                </a:rPr>
                <a:t>LOGO</a:t>
              </a:r>
              <a:endParaRPr lang="zh-CN" altLang="en-US" sz="1600" b="1">
                <a:solidFill>
                  <a:schemeClr val="bg1"/>
                </a:solidFill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621889" y="109260"/>
            <a:ext cx="2153404" cy="490294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绘图坐标系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03767" y="797442"/>
            <a:ext cx="9590568" cy="1671251"/>
          </a:xfrm>
          <a:prstGeom prst="snip2DiagRect">
            <a:avLst/>
          </a:prstGeom>
          <a:noFill/>
          <a:ln>
            <a:solidFill>
              <a:srgbClr val="C30D23"/>
            </a:solidFill>
            <a:prstDash val="dashDot"/>
          </a:ln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坐标系是图形设计的基础，绘制图形都需要在一个坐标系中进行。绘图是在一个逻辑坐标系中进行的，它是一个相对的坐标系。比如，可以是窗体坐标系，也可以是某个对象坐标系（如文本框、按钮等对象）。无论是基于哪一种对象，坐标系总是以该对象的左上角为原点（</a:t>
            </a:r>
            <a:r>
              <a:rPr lang="en-US" altLang="zh-CN" dirty="0"/>
              <a:t>0,0</a:t>
            </a:r>
            <a:r>
              <a:rPr lang="zh-CN" altLang="zh-CN" dirty="0"/>
              <a:t>）。除了原点外，坐标系还包括横坐标（</a:t>
            </a:r>
            <a:r>
              <a:rPr lang="en-US" altLang="zh-CN" i="1" dirty="0"/>
              <a:t>X</a:t>
            </a:r>
            <a:r>
              <a:rPr lang="zh-CN" altLang="zh-CN" dirty="0"/>
              <a:t>轴）和纵坐标（</a:t>
            </a:r>
            <a:r>
              <a:rPr lang="en-US" altLang="zh-CN" i="1" dirty="0"/>
              <a:t>Y</a:t>
            </a:r>
            <a:r>
              <a:rPr lang="zh-CN" altLang="zh-CN" dirty="0"/>
              <a:t>轴），</a:t>
            </a:r>
            <a:r>
              <a:rPr lang="en-US" altLang="zh-CN" i="1" dirty="0"/>
              <a:t>X</a:t>
            </a:r>
            <a:r>
              <a:rPr lang="zh-CN" altLang="zh-CN" dirty="0"/>
              <a:t>值是指点与原点的水平距离，</a:t>
            </a:r>
            <a:r>
              <a:rPr lang="en-US" altLang="zh-CN" i="1" dirty="0"/>
              <a:t>Y</a:t>
            </a:r>
            <a:r>
              <a:rPr lang="zh-CN" altLang="zh-CN" dirty="0"/>
              <a:t>值是指点与原点的垂直距离，如图</a:t>
            </a:r>
            <a:r>
              <a:rPr lang="en-US" altLang="zh-CN" dirty="0"/>
              <a:t>7.1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1026" name="Picture 2" descr="7t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889" y="2679404"/>
            <a:ext cx="2985164" cy="2254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7234541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2643114">
            <a:off x="3529134" y="2432691"/>
            <a:ext cx="1362721" cy="1447759"/>
            <a:chOff x="4819176" y="1662676"/>
            <a:chExt cx="2993523" cy="2989680"/>
          </a:xfrm>
        </p:grpSpPr>
        <p:grpSp>
          <p:nvGrpSpPr>
            <p:cNvPr id="5" name="组合 4"/>
            <p:cNvGrpSpPr/>
            <p:nvPr/>
          </p:nvGrpSpPr>
          <p:grpSpPr>
            <a:xfrm>
              <a:off x="4819176" y="1662676"/>
              <a:ext cx="2993523" cy="2989680"/>
              <a:chOff x="304800" y="673100"/>
              <a:chExt cx="4147845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矩形 6"/>
              <p:cNvSpPr>
                <a:spLocks/>
              </p:cNvSpPr>
              <p:nvPr/>
            </p:nvSpPr>
            <p:spPr>
              <a:xfrm>
                <a:off x="304800" y="673100"/>
                <a:ext cx="4147845" cy="4000500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99069" y="760412"/>
                <a:ext cx="3959307" cy="3825874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5038399" y="1880357"/>
              <a:ext cx="2555077" cy="255431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857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Palatino Linotype"/>
                <a:ea typeface="宋体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675646" y="2650031"/>
            <a:ext cx="1069702" cy="1059378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/>
          <a:p>
            <a:r>
              <a:rPr lang="en-US" altLang="zh-CN" sz="59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02</a:t>
            </a:r>
            <a:endParaRPr lang="zh-CN" altLang="en-US" sz="5900" b="1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84671" y="2704960"/>
            <a:ext cx="1779919" cy="490294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4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 smtClean="0"/>
              <a:t>闭</a:t>
            </a:r>
            <a:r>
              <a:rPr lang="en-US" altLang="zh-CN" dirty="0" smtClean="0"/>
              <a:t> </a:t>
            </a:r>
            <a:r>
              <a:rPr lang="zh-CN" altLang="zh-CN" dirty="0" smtClean="0"/>
              <a:t>合</a:t>
            </a:r>
            <a:r>
              <a:rPr lang="en-US" altLang="zh-CN" dirty="0" smtClean="0"/>
              <a:t> </a:t>
            </a:r>
            <a:r>
              <a:rPr lang="zh-CN" altLang="zh-CN" dirty="0" smtClean="0"/>
              <a:t>曲</a:t>
            </a:r>
            <a:r>
              <a:rPr lang="en-US" altLang="zh-CN" dirty="0" smtClean="0"/>
              <a:t> </a:t>
            </a:r>
            <a:r>
              <a:rPr lang="zh-CN" altLang="zh-CN" dirty="0" smtClean="0"/>
              <a:t>线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305465" y="3195254"/>
            <a:ext cx="2454168" cy="0"/>
          </a:xfrm>
          <a:prstGeom prst="line">
            <a:avLst/>
          </a:prstGeom>
          <a:ln>
            <a:solidFill>
              <a:srgbClr val="AE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H_Others_1"/>
          <p:cNvSpPr txBox="1"/>
          <p:nvPr/>
        </p:nvSpPr>
        <p:spPr>
          <a:xfrm>
            <a:off x="4542567" y="1414219"/>
            <a:ext cx="2868858" cy="505683"/>
          </a:xfrm>
          <a:prstGeom prst="rect">
            <a:avLst/>
          </a:prstGeom>
          <a:noFill/>
        </p:spPr>
        <p:txBody>
          <a:bodyPr wrap="square" lIns="119792" tIns="59896" rIns="119792" bIns="59896">
            <a:spAutoFit/>
          </a:bodyPr>
          <a:lstStyle/>
          <a:p>
            <a:pPr algn="ctr">
              <a:defRPr/>
            </a:pPr>
            <a:r>
              <a:rPr lang="en-US" altLang="zh-CN" sz="2500" spc="394" dirty="0">
                <a:solidFill>
                  <a:srgbClr val="C4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Contents</a:t>
            </a:r>
            <a:endParaRPr lang="zh-CN" altLang="en-US" sz="2500" spc="394" dirty="0">
              <a:solidFill>
                <a:srgbClr val="C4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19" name="MH_Others_2"/>
          <p:cNvSpPr txBox="1">
            <a:spLocks noChangeArrowheads="1"/>
          </p:cNvSpPr>
          <p:nvPr/>
        </p:nvSpPr>
        <p:spPr bwMode="auto">
          <a:xfrm>
            <a:off x="4146923" y="439097"/>
            <a:ext cx="3612710" cy="87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9792" tIns="59896" rIns="119792" bIns="59896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5300">
                <a:solidFill>
                  <a:srgbClr val="AE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目录</a:t>
            </a:r>
            <a:endParaRPr lang="zh-CN" altLang="en-US" sz="5300" dirty="0">
              <a:solidFill>
                <a:srgbClr val="AE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12374" y="1687966"/>
            <a:ext cx="4931791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962675" y="1687966"/>
            <a:ext cx="4923128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head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64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/>
      <p:bldP spid="1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1"/>
            <a:ext cx="4184028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闭合曲线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9972" y="808074"/>
            <a:ext cx="943107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闭合曲线通过</a:t>
            </a:r>
            <a:r>
              <a:rPr lang="en-US" altLang="zh-CN" dirty="0"/>
              <a:t>Graphics</a:t>
            </a:r>
            <a:r>
              <a:rPr lang="zh-CN" altLang="zh-CN" dirty="0"/>
              <a:t>对象的</a:t>
            </a:r>
            <a:r>
              <a:rPr lang="en-US" altLang="zh-CN" dirty="0" err="1"/>
              <a:t>DrawClosedCurve</a:t>
            </a:r>
            <a:r>
              <a:rPr lang="zh-CN" altLang="zh-CN" dirty="0"/>
              <a:t>方法来绘制，用该方法可以连接多个点并画出一条闭合曲线。其中，若最后一个点与第一个点不一致，则将最后一个点和第一个点连接成一条曲线。画闭合曲线与非闭合曲线的语法格式基本相同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415144" y="1685237"/>
            <a:ext cx="8217953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 err="1"/>
              <a:t>DrawClosedCurve</a:t>
            </a:r>
            <a:r>
              <a:rPr lang="en-US" altLang="zh-CN" dirty="0"/>
              <a:t>(</a:t>
            </a:r>
            <a:r>
              <a:rPr lang="zh-CN" altLang="zh-CN" dirty="0"/>
              <a:t>画笔对象名</a:t>
            </a:r>
            <a:r>
              <a:rPr lang="en-US" altLang="zh-CN" dirty="0"/>
              <a:t>,</a:t>
            </a:r>
            <a:r>
              <a:rPr lang="zh-CN" altLang="zh-CN" dirty="0"/>
              <a:t>点</a:t>
            </a:r>
            <a:r>
              <a:rPr lang="en-US" altLang="zh-CN" dirty="0"/>
              <a:t>)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1321347" y="2076834"/>
            <a:ext cx="5091458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例如，定义</a:t>
            </a:r>
            <a:r>
              <a:rPr lang="en-US" altLang="zh-CN" dirty="0"/>
              <a:t>5</a:t>
            </a:r>
            <a:r>
              <a:rPr lang="zh-CN" altLang="zh-CN" dirty="0"/>
              <a:t>个点，画出黑色闭合曲线，代码如下：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5144" y="2495118"/>
            <a:ext cx="8217953" cy="3286006"/>
          </a:xfrm>
          <a:prstGeom prst="roundRect">
            <a:avLst>
              <a:gd name="adj" fmla="val 5666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Dim  </a:t>
            </a:r>
            <a:r>
              <a:rPr lang="en-US" altLang="zh-CN" dirty="0" err="1"/>
              <a:t>BlackPen</a:t>
            </a:r>
            <a:r>
              <a:rPr lang="en-US" altLang="zh-CN" dirty="0"/>
              <a:t>  As  New  Pen (</a:t>
            </a:r>
            <a:r>
              <a:rPr lang="en-US" altLang="zh-CN" dirty="0" err="1"/>
              <a:t>Color.Black</a:t>
            </a:r>
            <a:r>
              <a:rPr lang="en-US" altLang="zh-CN" dirty="0"/>
              <a:t>, 2)		</a:t>
            </a:r>
            <a:r>
              <a:rPr lang="en-US" altLang="zh-CN" dirty="0" smtClean="0"/>
              <a:t>' </a:t>
            </a:r>
            <a:r>
              <a:rPr lang="zh-CN" altLang="zh-CN" dirty="0"/>
              <a:t>定义一个黑色画笔</a:t>
            </a:r>
          </a:p>
          <a:p>
            <a:r>
              <a:rPr lang="en-US" altLang="zh-CN" dirty="0"/>
              <a:t>Dim g As Graphics</a:t>
            </a:r>
            <a:endParaRPr lang="zh-CN" altLang="zh-CN" dirty="0"/>
          </a:p>
          <a:p>
            <a:r>
              <a:rPr lang="en-US" altLang="zh-CN" dirty="0"/>
              <a:t>g = </a:t>
            </a:r>
            <a:r>
              <a:rPr lang="en-US" altLang="zh-CN" dirty="0" err="1"/>
              <a:t>Me.CreateGraphics</a:t>
            </a:r>
            <a:r>
              <a:rPr lang="en-US" altLang="zh-CN" dirty="0"/>
              <a:t>()				</a:t>
            </a:r>
            <a:r>
              <a:rPr lang="en-US" altLang="zh-CN" dirty="0" smtClean="0"/>
              <a:t>' </a:t>
            </a:r>
            <a:r>
              <a:rPr lang="zh-CN" altLang="zh-CN" dirty="0"/>
              <a:t>把窗体设置为</a:t>
            </a:r>
            <a:r>
              <a:rPr lang="en-US" altLang="zh-CN" dirty="0"/>
              <a:t>Graphics</a:t>
            </a:r>
            <a:r>
              <a:rPr lang="zh-CN" altLang="zh-CN" dirty="0"/>
              <a:t>对象</a:t>
            </a:r>
          </a:p>
          <a:p>
            <a:r>
              <a:rPr lang="en-US" altLang="zh-CN" dirty="0"/>
              <a:t>Dim  P1  As  New  Point (20, 20)			</a:t>
            </a:r>
            <a:r>
              <a:rPr lang="en-US" altLang="zh-CN" dirty="0" smtClean="0"/>
              <a:t>' </a:t>
            </a:r>
            <a:r>
              <a:rPr lang="zh-CN" altLang="zh-CN" dirty="0"/>
              <a:t>定义一个点</a:t>
            </a:r>
          </a:p>
          <a:p>
            <a:r>
              <a:rPr lang="en-US" altLang="zh-CN" dirty="0"/>
              <a:t>Dim  P2  As  New  Point (120, 80)			</a:t>
            </a:r>
            <a:r>
              <a:rPr lang="en-US" altLang="zh-CN" dirty="0" smtClean="0"/>
              <a:t>' </a:t>
            </a:r>
            <a:r>
              <a:rPr lang="zh-CN" altLang="zh-CN" dirty="0"/>
              <a:t>定义一个点</a:t>
            </a:r>
          </a:p>
          <a:p>
            <a:r>
              <a:rPr lang="en-US" altLang="zh-CN" dirty="0"/>
              <a:t>Dim  P3  As  New  Point (140, 120)			</a:t>
            </a:r>
            <a:r>
              <a:rPr lang="en-US" altLang="zh-CN" dirty="0" smtClean="0"/>
              <a:t>' </a:t>
            </a:r>
            <a:r>
              <a:rPr lang="zh-CN" altLang="zh-CN" dirty="0"/>
              <a:t>定义一个点</a:t>
            </a:r>
          </a:p>
          <a:p>
            <a:r>
              <a:rPr lang="en-US" altLang="zh-CN" dirty="0"/>
              <a:t>Dim  P4  As  New  Point (60, 180)			</a:t>
            </a:r>
            <a:r>
              <a:rPr lang="en-US" altLang="zh-CN" dirty="0" smtClean="0"/>
              <a:t>' </a:t>
            </a:r>
            <a:r>
              <a:rPr lang="zh-CN" altLang="zh-CN" dirty="0"/>
              <a:t>定义一个点</a:t>
            </a:r>
          </a:p>
          <a:p>
            <a:r>
              <a:rPr lang="en-US" altLang="zh-CN" dirty="0"/>
              <a:t>Dim  P5  As  New  Point (40, 90)			</a:t>
            </a:r>
            <a:r>
              <a:rPr lang="en-US" altLang="zh-CN" dirty="0" smtClean="0"/>
              <a:t>' </a:t>
            </a:r>
            <a:r>
              <a:rPr lang="zh-CN" altLang="zh-CN" dirty="0"/>
              <a:t>定义一个点</a:t>
            </a:r>
          </a:p>
          <a:p>
            <a:r>
              <a:rPr lang="en-US" altLang="zh-CN" dirty="0"/>
              <a:t>Dim  </a:t>
            </a:r>
            <a:r>
              <a:rPr lang="en-US" altLang="zh-CN" dirty="0" err="1"/>
              <a:t>curvePoints</a:t>
            </a:r>
            <a:r>
              <a:rPr lang="en-US" altLang="zh-CN" dirty="0"/>
              <a:t>  As   Point () = {P1, P2, P3, P4, P5}				</a:t>
            </a:r>
            <a:endParaRPr lang="zh-CN" altLang="zh-CN" dirty="0"/>
          </a:p>
          <a:p>
            <a:r>
              <a:rPr lang="en-US" altLang="zh-CN" dirty="0" err="1"/>
              <a:t>g.DrawClosedCurve</a:t>
            </a:r>
            <a:r>
              <a:rPr lang="en-US" altLang="zh-CN" dirty="0"/>
              <a:t>(</a:t>
            </a:r>
            <a:r>
              <a:rPr lang="en-US" altLang="zh-CN" dirty="0" err="1"/>
              <a:t>BlackPen</a:t>
            </a:r>
            <a:r>
              <a:rPr lang="en-US" altLang="zh-CN" dirty="0"/>
              <a:t> , </a:t>
            </a:r>
            <a:r>
              <a:rPr lang="en-US" altLang="zh-CN" dirty="0" err="1"/>
              <a:t>curvePoints</a:t>
            </a:r>
            <a:r>
              <a:rPr lang="en-US" altLang="zh-CN" dirty="0"/>
              <a:t> )		</a:t>
            </a:r>
            <a:r>
              <a:rPr lang="en-US" altLang="zh-CN" dirty="0" smtClean="0"/>
              <a:t>' </a:t>
            </a:r>
            <a:r>
              <a:rPr lang="zh-CN" altLang="zh-CN" dirty="0"/>
              <a:t>在窗体上画出闭合</a:t>
            </a:r>
            <a:r>
              <a:rPr lang="zh-CN" altLang="zh-CN" dirty="0" smtClean="0"/>
              <a:t>曲线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45342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1"/>
            <a:ext cx="4184028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闭合曲线</a:t>
            </a:r>
          </a:p>
        </p:txBody>
      </p:sp>
      <p:sp>
        <p:nvSpPr>
          <p:cNvPr id="3" name="矩形 2"/>
          <p:cNvSpPr/>
          <p:nvPr/>
        </p:nvSpPr>
        <p:spPr>
          <a:xfrm>
            <a:off x="1140277" y="973986"/>
            <a:ext cx="3623108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上面程序运行的效果如图</a:t>
            </a:r>
            <a:r>
              <a:rPr lang="en-US" altLang="zh-CN" dirty="0"/>
              <a:t>7.11</a:t>
            </a:r>
            <a:r>
              <a:rPr lang="zh-CN" altLang="zh-CN" dirty="0"/>
              <a:t>所示。</a:t>
            </a:r>
          </a:p>
        </p:txBody>
      </p:sp>
      <p:pic>
        <p:nvPicPr>
          <p:cNvPr id="14338" name="Picture 2" descr="7T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907" y="1565090"/>
            <a:ext cx="3349256" cy="2783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508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2643114">
            <a:off x="3529134" y="2432691"/>
            <a:ext cx="1362721" cy="1447759"/>
            <a:chOff x="4819176" y="1662676"/>
            <a:chExt cx="2993523" cy="2989680"/>
          </a:xfrm>
        </p:grpSpPr>
        <p:grpSp>
          <p:nvGrpSpPr>
            <p:cNvPr id="5" name="组合 4"/>
            <p:cNvGrpSpPr/>
            <p:nvPr/>
          </p:nvGrpSpPr>
          <p:grpSpPr>
            <a:xfrm>
              <a:off x="4819176" y="1662676"/>
              <a:ext cx="2993523" cy="2989680"/>
              <a:chOff x="304800" y="673100"/>
              <a:chExt cx="4147845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矩形 6"/>
              <p:cNvSpPr>
                <a:spLocks/>
              </p:cNvSpPr>
              <p:nvPr/>
            </p:nvSpPr>
            <p:spPr>
              <a:xfrm>
                <a:off x="304800" y="673100"/>
                <a:ext cx="4147845" cy="4000500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99069" y="760412"/>
                <a:ext cx="3959307" cy="3825874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5038399" y="1880357"/>
              <a:ext cx="2555077" cy="255431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857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Palatino Linotype"/>
                <a:ea typeface="宋体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675646" y="2650031"/>
            <a:ext cx="1069702" cy="1059378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/>
          <a:p>
            <a:r>
              <a:rPr lang="en-US" altLang="zh-CN" sz="59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03</a:t>
            </a:r>
            <a:endParaRPr lang="zh-CN" altLang="en-US" sz="5900" b="1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84671" y="2704960"/>
            <a:ext cx="1779919" cy="490294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4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贝塞尔曲线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305465" y="3195254"/>
            <a:ext cx="2454168" cy="0"/>
          </a:xfrm>
          <a:prstGeom prst="line">
            <a:avLst/>
          </a:prstGeom>
          <a:ln>
            <a:solidFill>
              <a:srgbClr val="AE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H_Others_1"/>
          <p:cNvSpPr txBox="1"/>
          <p:nvPr/>
        </p:nvSpPr>
        <p:spPr>
          <a:xfrm>
            <a:off x="4542567" y="1414219"/>
            <a:ext cx="2868858" cy="505683"/>
          </a:xfrm>
          <a:prstGeom prst="rect">
            <a:avLst/>
          </a:prstGeom>
          <a:noFill/>
        </p:spPr>
        <p:txBody>
          <a:bodyPr wrap="square" lIns="119792" tIns="59896" rIns="119792" bIns="59896">
            <a:spAutoFit/>
          </a:bodyPr>
          <a:lstStyle/>
          <a:p>
            <a:pPr algn="ctr">
              <a:defRPr/>
            </a:pPr>
            <a:r>
              <a:rPr lang="en-US" altLang="zh-CN" sz="2500" spc="394" dirty="0">
                <a:solidFill>
                  <a:srgbClr val="C4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Contents</a:t>
            </a:r>
            <a:endParaRPr lang="zh-CN" altLang="en-US" sz="2500" spc="394" dirty="0">
              <a:solidFill>
                <a:srgbClr val="C4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19" name="MH_Others_2"/>
          <p:cNvSpPr txBox="1">
            <a:spLocks noChangeArrowheads="1"/>
          </p:cNvSpPr>
          <p:nvPr/>
        </p:nvSpPr>
        <p:spPr bwMode="auto">
          <a:xfrm>
            <a:off x="4146923" y="439097"/>
            <a:ext cx="3612710" cy="87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9792" tIns="59896" rIns="119792" bIns="59896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5300">
                <a:solidFill>
                  <a:srgbClr val="AE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目录</a:t>
            </a:r>
            <a:endParaRPr lang="zh-CN" altLang="en-US" sz="5300" dirty="0">
              <a:solidFill>
                <a:srgbClr val="AE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12374" y="1687966"/>
            <a:ext cx="4931791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962675" y="1687966"/>
            <a:ext cx="4923128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head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89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/>
      <p:bldP spid="1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1"/>
            <a:ext cx="4184028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贝塞尔曲线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54642" y="1116419"/>
            <a:ext cx="921842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贝塞尔曲线通过</a:t>
            </a:r>
            <a:r>
              <a:rPr lang="en-US" altLang="zh-CN" dirty="0"/>
              <a:t>Graphics</a:t>
            </a:r>
            <a:r>
              <a:rPr lang="zh-CN" altLang="zh-CN" dirty="0"/>
              <a:t>对象的</a:t>
            </a:r>
            <a:r>
              <a:rPr lang="en-US" altLang="zh-CN" dirty="0" err="1"/>
              <a:t>DrawBezier</a:t>
            </a:r>
            <a:r>
              <a:rPr lang="zh-CN" altLang="zh-CN" dirty="0"/>
              <a:t>方法来绘制，有两种使用</a:t>
            </a:r>
            <a:r>
              <a:rPr lang="en-US" altLang="zh-CN" dirty="0" err="1"/>
              <a:t>DrawBezier</a:t>
            </a:r>
            <a:r>
              <a:rPr lang="zh-CN" altLang="zh-CN" dirty="0"/>
              <a:t>方法的语法格式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449757" y="1569978"/>
            <a:ext cx="8279034" cy="68103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 err="1"/>
              <a:t>DrawBezier</a:t>
            </a:r>
            <a:r>
              <a:rPr lang="en-US" altLang="zh-CN" dirty="0"/>
              <a:t>(</a:t>
            </a:r>
            <a:r>
              <a:rPr lang="zh-CN" altLang="zh-CN" dirty="0"/>
              <a:t>画笔对象名</a:t>
            </a:r>
            <a:r>
              <a:rPr lang="en-US" altLang="zh-CN" dirty="0"/>
              <a:t>,</a:t>
            </a:r>
            <a:r>
              <a:rPr lang="zh-CN" altLang="zh-CN" dirty="0"/>
              <a:t>点</a:t>
            </a:r>
            <a:r>
              <a:rPr lang="en-US" altLang="zh-CN" dirty="0"/>
              <a:t>1,</a:t>
            </a:r>
            <a:r>
              <a:rPr lang="zh-CN" altLang="zh-CN" dirty="0"/>
              <a:t>点</a:t>
            </a:r>
            <a:r>
              <a:rPr lang="en-US" altLang="zh-CN" dirty="0"/>
              <a:t>2,</a:t>
            </a:r>
            <a:r>
              <a:rPr lang="zh-CN" altLang="zh-CN" dirty="0"/>
              <a:t>点</a:t>
            </a:r>
            <a:r>
              <a:rPr lang="en-US" altLang="zh-CN" dirty="0"/>
              <a:t>3,</a:t>
            </a:r>
            <a:r>
              <a:rPr lang="zh-CN" altLang="zh-CN" dirty="0"/>
              <a:t>点</a:t>
            </a:r>
            <a:r>
              <a:rPr lang="en-US" altLang="zh-CN" dirty="0"/>
              <a:t>4)</a:t>
            </a:r>
            <a:endParaRPr lang="zh-CN" altLang="zh-CN" dirty="0"/>
          </a:p>
          <a:p>
            <a:r>
              <a:rPr lang="en-US" altLang="zh-CN" dirty="0" err="1"/>
              <a:t>DrawBezier</a:t>
            </a:r>
            <a:r>
              <a:rPr lang="en-US" altLang="zh-CN" dirty="0"/>
              <a:t>(</a:t>
            </a:r>
            <a:r>
              <a:rPr lang="zh-CN" altLang="zh-CN" dirty="0"/>
              <a:t>画笔对象名</a:t>
            </a:r>
            <a:r>
              <a:rPr lang="en-US" altLang="zh-CN" dirty="0"/>
              <a:t>,X1,Y1,X2,Y2,X3,Y3,X4,Y4)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871869" y="2307492"/>
            <a:ext cx="9431079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>
              <a:lnSpc>
                <a:spcPct val="150000"/>
              </a:lnSpc>
            </a:pPr>
            <a:r>
              <a:rPr lang="zh-CN" altLang="zh-CN" dirty="0"/>
              <a:t>其中：</a:t>
            </a:r>
          </a:p>
          <a:p>
            <a:pPr indent="446088">
              <a:lnSpc>
                <a:spcPct val="150000"/>
              </a:lnSpc>
            </a:pPr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）画笔对象名，要使用的画笔对象，调用之前应已创建。</a:t>
            </a:r>
          </a:p>
          <a:p>
            <a:pPr indent="446088">
              <a:lnSpc>
                <a:spcPct val="150000"/>
              </a:lnSpc>
            </a:pPr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）点</a:t>
            </a:r>
            <a:r>
              <a:rPr lang="en-US" altLang="zh-CN" dirty="0"/>
              <a:t>1, </a:t>
            </a:r>
            <a:r>
              <a:rPr lang="zh-CN" altLang="zh-CN" dirty="0"/>
              <a:t>点</a:t>
            </a:r>
            <a:r>
              <a:rPr lang="en-US" altLang="zh-CN" dirty="0"/>
              <a:t>2, </a:t>
            </a:r>
            <a:r>
              <a:rPr lang="zh-CN" altLang="zh-CN" dirty="0"/>
              <a:t>点</a:t>
            </a:r>
            <a:r>
              <a:rPr lang="en-US" altLang="zh-CN" dirty="0"/>
              <a:t>3, </a:t>
            </a:r>
            <a:r>
              <a:rPr lang="zh-CN" altLang="zh-CN" dirty="0"/>
              <a:t>点</a:t>
            </a:r>
            <a:r>
              <a:rPr lang="en-US" altLang="zh-CN" dirty="0"/>
              <a:t>4</a:t>
            </a:r>
            <a:r>
              <a:rPr lang="zh-CN" altLang="zh-CN" dirty="0"/>
              <a:t>，</a:t>
            </a:r>
            <a:r>
              <a:rPr lang="en-US" altLang="zh-CN" dirty="0"/>
              <a:t>4</a:t>
            </a:r>
            <a:r>
              <a:rPr lang="zh-CN" altLang="zh-CN" dirty="0"/>
              <a:t>个点都是用</a:t>
            </a:r>
            <a:r>
              <a:rPr lang="en-US" altLang="zh-CN" dirty="0"/>
              <a:t>Point</a:t>
            </a:r>
            <a:r>
              <a:rPr lang="zh-CN" altLang="zh-CN" dirty="0"/>
              <a:t>或</a:t>
            </a:r>
            <a:r>
              <a:rPr lang="en-US" altLang="zh-CN" dirty="0" err="1"/>
              <a:t>PointF</a:t>
            </a:r>
            <a:r>
              <a:rPr lang="zh-CN" altLang="zh-CN" dirty="0"/>
              <a:t>结构定义。点</a:t>
            </a:r>
            <a:r>
              <a:rPr lang="en-US" altLang="zh-CN" dirty="0"/>
              <a:t>1</a:t>
            </a:r>
            <a:r>
              <a:rPr lang="zh-CN" altLang="zh-CN" dirty="0"/>
              <a:t>是曲线的起点，点</a:t>
            </a:r>
            <a:r>
              <a:rPr lang="en-US" altLang="zh-CN" dirty="0"/>
              <a:t>2</a:t>
            </a:r>
            <a:r>
              <a:rPr lang="zh-CN" altLang="zh-CN" dirty="0"/>
              <a:t>和点</a:t>
            </a:r>
            <a:r>
              <a:rPr lang="en-US" altLang="zh-CN" dirty="0"/>
              <a:t>3</a:t>
            </a:r>
            <a:r>
              <a:rPr lang="zh-CN" altLang="zh-CN" dirty="0"/>
              <a:t>是两个控制点，点</a:t>
            </a:r>
            <a:r>
              <a:rPr lang="en-US" altLang="zh-CN" dirty="0"/>
              <a:t>4</a:t>
            </a:r>
            <a:r>
              <a:rPr lang="zh-CN" altLang="zh-CN" dirty="0"/>
              <a:t>是曲线的终点。</a:t>
            </a:r>
          </a:p>
          <a:p>
            <a:pPr indent="446088">
              <a:lnSpc>
                <a:spcPct val="150000"/>
              </a:lnSpc>
            </a:pPr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</a:t>
            </a:r>
            <a:r>
              <a:rPr lang="en-US" altLang="zh-CN" dirty="0"/>
              <a:t>X</a:t>
            </a:r>
            <a:r>
              <a:rPr lang="en-US" altLang="zh-CN" i="1" dirty="0"/>
              <a:t>i</a:t>
            </a:r>
            <a:r>
              <a:rPr lang="zh-CN" altLang="zh-CN" dirty="0"/>
              <a:t>，</a:t>
            </a:r>
            <a:r>
              <a:rPr lang="en-US" altLang="zh-CN" dirty="0"/>
              <a:t>Y</a:t>
            </a:r>
            <a:r>
              <a:rPr lang="en-US" altLang="zh-CN" i="1" dirty="0"/>
              <a:t>i</a:t>
            </a:r>
            <a:r>
              <a:rPr lang="zh-CN" altLang="zh-CN" dirty="0"/>
              <a:t>，</a:t>
            </a:r>
            <a:r>
              <a:rPr lang="en-US" altLang="zh-CN" dirty="0"/>
              <a:t>Single</a:t>
            </a:r>
            <a:r>
              <a:rPr lang="zh-CN" altLang="zh-CN" dirty="0"/>
              <a:t>类型的值，</a:t>
            </a:r>
            <a:r>
              <a:rPr lang="en-US" altLang="zh-CN" dirty="0"/>
              <a:t>(X1,Y1)</a:t>
            </a:r>
            <a:r>
              <a:rPr lang="zh-CN" altLang="zh-CN" dirty="0"/>
              <a:t>是曲线的起点，</a:t>
            </a:r>
            <a:r>
              <a:rPr lang="en-US" altLang="zh-CN" dirty="0"/>
              <a:t>(X2,Y2)</a:t>
            </a:r>
            <a:r>
              <a:rPr lang="zh-CN" altLang="zh-CN" dirty="0"/>
              <a:t>和</a:t>
            </a:r>
            <a:r>
              <a:rPr lang="en-US" altLang="zh-CN" dirty="0"/>
              <a:t>(X3,Y3)</a:t>
            </a:r>
            <a:r>
              <a:rPr lang="zh-CN" altLang="zh-CN" dirty="0"/>
              <a:t>是控制点，</a:t>
            </a:r>
            <a:r>
              <a:rPr lang="en-US" altLang="zh-CN" dirty="0"/>
              <a:t>(X4 , Y4)</a:t>
            </a:r>
            <a:r>
              <a:rPr lang="zh-CN" altLang="zh-CN" dirty="0"/>
              <a:t>是曲线的终点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99367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1"/>
            <a:ext cx="4184028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贝塞尔曲线</a:t>
            </a:r>
          </a:p>
        </p:txBody>
      </p:sp>
      <p:sp>
        <p:nvSpPr>
          <p:cNvPr id="3" name="矩形 2"/>
          <p:cNvSpPr/>
          <p:nvPr/>
        </p:nvSpPr>
        <p:spPr>
          <a:xfrm>
            <a:off x="1075814" y="880936"/>
            <a:ext cx="5795176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例如，定义</a:t>
            </a:r>
            <a:r>
              <a:rPr lang="en-US" altLang="zh-CN" dirty="0"/>
              <a:t>4</a:t>
            </a:r>
            <a:r>
              <a:rPr lang="zh-CN" altLang="zh-CN" dirty="0"/>
              <a:t>个点，画出一条黑色贝塞尔曲线，代码如下：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60875" y="1255198"/>
            <a:ext cx="9027042" cy="2417683"/>
          </a:xfrm>
          <a:prstGeom prst="roundRect">
            <a:avLst>
              <a:gd name="adj" fmla="val 8311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Dim  </a:t>
            </a:r>
            <a:r>
              <a:rPr lang="en-US" altLang="zh-CN" dirty="0" err="1"/>
              <a:t>BlackPen</a:t>
            </a:r>
            <a:r>
              <a:rPr lang="en-US" altLang="zh-CN" dirty="0"/>
              <a:t>  As  New  Pen (</a:t>
            </a:r>
            <a:r>
              <a:rPr lang="en-US" altLang="zh-CN" dirty="0" err="1"/>
              <a:t>Color.Black</a:t>
            </a:r>
            <a:r>
              <a:rPr lang="en-US" altLang="zh-CN" dirty="0"/>
              <a:t>, 2)		</a:t>
            </a:r>
            <a:r>
              <a:rPr lang="en-US" altLang="zh-CN" dirty="0" smtClean="0"/>
              <a:t>' </a:t>
            </a:r>
            <a:r>
              <a:rPr lang="zh-CN" altLang="zh-CN" dirty="0"/>
              <a:t>定义一个黑色画笔</a:t>
            </a:r>
          </a:p>
          <a:p>
            <a:r>
              <a:rPr lang="en-US" altLang="zh-CN" dirty="0"/>
              <a:t>Dim g As Graphics</a:t>
            </a:r>
            <a:endParaRPr lang="zh-CN" altLang="zh-CN" dirty="0"/>
          </a:p>
          <a:p>
            <a:r>
              <a:rPr lang="en-US" altLang="zh-CN" dirty="0"/>
              <a:t>g = </a:t>
            </a:r>
            <a:r>
              <a:rPr lang="en-US" altLang="zh-CN" dirty="0" err="1"/>
              <a:t>Me.CreateGraphics</a:t>
            </a:r>
            <a:r>
              <a:rPr lang="en-US" altLang="zh-CN" dirty="0"/>
              <a:t>()				</a:t>
            </a:r>
            <a:r>
              <a:rPr lang="en-US" altLang="zh-CN" dirty="0" smtClean="0"/>
              <a:t>' </a:t>
            </a:r>
            <a:r>
              <a:rPr lang="zh-CN" altLang="zh-CN" dirty="0"/>
              <a:t>把窗体设置为</a:t>
            </a:r>
            <a:r>
              <a:rPr lang="en-US" altLang="zh-CN" dirty="0"/>
              <a:t>Graphics</a:t>
            </a:r>
            <a:r>
              <a:rPr lang="zh-CN" altLang="zh-CN" dirty="0"/>
              <a:t>对象</a:t>
            </a:r>
          </a:p>
          <a:p>
            <a:r>
              <a:rPr lang="en-US" altLang="zh-CN" dirty="0"/>
              <a:t>Dim  P1  As  New  Point (20, 20)			</a:t>
            </a:r>
            <a:r>
              <a:rPr lang="en-US" altLang="zh-CN" dirty="0" smtClean="0"/>
              <a:t>' </a:t>
            </a:r>
            <a:r>
              <a:rPr lang="zh-CN" altLang="zh-CN" dirty="0"/>
              <a:t>定义一个点</a:t>
            </a:r>
          </a:p>
          <a:p>
            <a:r>
              <a:rPr lang="en-US" altLang="zh-CN" dirty="0"/>
              <a:t>Dim  P2  As  New  Point (120, 80)			</a:t>
            </a:r>
            <a:r>
              <a:rPr lang="en-US" altLang="zh-CN" dirty="0" smtClean="0"/>
              <a:t>' </a:t>
            </a:r>
            <a:r>
              <a:rPr lang="zh-CN" altLang="zh-CN" dirty="0"/>
              <a:t>定义一个点</a:t>
            </a:r>
          </a:p>
          <a:p>
            <a:r>
              <a:rPr lang="en-US" altLang="zh-CN" dirty="0"/>
              <a:t>Dim  P3  As  New  Point (140, 120)			</a:t>
            </a:r>
            <a:r>
              <a:rPr lang="en-US" altLang="zh-CN" dirty="0" smtClean="0"/>
              <a:t>' </a:t>
            </a:r>
            <a:r>
              <a:rPr lang="zh-CN" altLang="zh-CN" dirty="0"/>
              <a:t>定义一个点</a:t>
            </a:r>
          </a:p>
          <a:p>
            <a:r>
              <a:rPr lang="en-US" altLang="zh-CN" dirty="0"/>
              <a:t>Dim  P4  As  New  Point (60, 180)			</a:t>
            </a:r>
            <a:r>
              <a:rPr lang="en-US" altLang="zh-CN" dirty="0" smtClean="0"/>
              <a:t>' </a:t>
            </a:r>
            <a:r>
              <a:rPr lang="zh-CN" altLang="zh-CN" dirty="0"/>
              <a:t>定义一个点</a:t>
            </a:r>
          </a:p>
          <a:p>
            <a:r>
              <a:rPr lang="en-US" altLang="zh-CN" dirty="0" err="1"/>
              <a:t>g.DrawBezier</a:t>
            </a:r>
            <a:r>
              <a:rPr lang="en-US" altLang="zh-CN" dirty="0"/>
              <a:t>(</a:t>
            </a:r>
            <a:r>
              <a:rPr lang="en-US" altLang="zh-CN" dirty="0" err="1"/>
              <a:t>BlackPen</a:t>
            </a:r>
            <a:r>
              <a:rPr lang="en-US" altLang="zh-CN" dirty="0"/>
              <a:t>, P1, P2, P3, P4)			</a:t>
            </a:r>
            <a:r>
              <a:rPr lang="en-US" altLang="zh-CN" dirty="0" smtClean="0"/>
              <a:t>' </a:t>
            </a:r>
            <a:r>
              <a:rPr lang="zh-CN" altLang="zh-CN" dirty="0"/>
              <a:t>在窗体上画一条贝塞尔</a:t>
            </a:r>
            <a:r>
              <a:rPr lang="zh-CN" altLang="zh-CN" dirty="0" smtClean="0"/>
              <a:t>曲线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1279345" y="3774132"/>
            <a:ext cx="3623108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上面程序运行的效果如图</a:t>
            </a:r>
            <a:r>
              <a:rPr lang="en-US" altLang="zh-CN" dirty="0"/>
              <a:t>7.12</a:t>
            </a:r>
            <a:r>
              <a:rPr lang="zh-CN" altLang="zh-CN" dirty="0"/>
              <a:t>所示。</a:t>
            </a:r>
          </a:p>
        </p:txBody>
      </p:sp>
      <p:pic>
        <p:nvPicPr>
          <p:cNvPr id="15362" name="Picture 2" descr="7T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916" y="3951103"/>
            <a:ext cx="2798467" cy="2464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700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08" y="2751291"/>
            <a:ext cx="11880850" cy="1723600"/>
          </a:xfrm>
          <a:prstGeom prst="rect">
            <a:avLst/>
          </a:prstGeom>
          <a:solidFill>
            <a:srgbClr val="C30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781" tIns="59890" rIns="119781" bIns="59890"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7304567" y="3307098"/>
            <a:ext cx="3019647" cy="630621"/>
          </a:xfrm>
          <a:prstGeom prst="rect">
            <a:avLst/>
          </a:prstGeom>
          <a:effectLst>
            <a:outerShdw blurRad="63500" dir="12600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60639" tIns="30321" rIns="60639" bIns="30321">
            <a:spAutoFit/>
          </a:bodyPr>
          <a:lstStyle/>
          <a:p>
            <a:r>
              <a:rPr lang="en-US" altLang="zh-CN" sz="3700" b="1" dirty="0" smtClean="0">
                <a:solidFill>
                  <a:schemeClr val="bg1"/>
                </a:solidFill>
                <a:latin typeface="Century Gothic"/>
              </a:rPr>
              <a:t>—</a:t>
            </a:r>
            <a:r>
              <a:rPr lang="zh-CN" altLang="zh-CN" sz="3600" b="1" dirty="0">
                <a:solidFill>
                  <a:schemeClr val="bg1"/>
                </a:solidFill>
              </a:rPr>
              <a:t>文 本 输 出</a:t>
            </a:r>
          </a:p>
        </p:txBody>
      </p:sp>
      <p:sp>
        <p:nvSpPr>
          <p:cNvPr id="24" name="TextBox 62"/>
          <p:cNvSpPr txBox="1"/>
          <p:nvPr/>
        </p:nvSpPr>
        <p:spPr>
          <a:xfrm>
            <a:off x="8665485" y="19771"/>
            <a:ext cx="3157937" cy="380111"/>
          </a:xfrm>
          <a:prstGeom prst="rect">
            <a:avLst/>
          </a:prstGeom>
          <a:noFill/>
        </p:spPr>
        <p:txBody>
          <a:bodyPr wrap="square" lIns="119781" tIns="59890" rIns="119781" bIns="59890" rtlCol="0">
            <a:spAutoFit/>
          </a:bodyPr>
          <a:lstStyle/>
          <a:p>
            <a:r>
              <a:rPr lang="en-US" altLang="zh-CN" sz="1600" dirty="0">
                <a:ea typeface="创艺简老宋" pitchFamily="2" charset="-122"/>
              </a:rPr>
              <a:t>Visual Basic.NET</a:t>
            </a:r>
            <a:r>
              <a:rPr lang="zh-CN" altLang="zh-CN" sz="1600" dirty="0">
                <a:ea typeface="创艺简老宋" pitchFamily="2" charset="-122"/>
              </a:rPr>
              <a:t>实用教程（第</a:t>
            </a:r>
            <a:r>
              <a:rPr lang="en-US" altLang="zh-CN" sz="1600" dirty="0">
                <a:ea typeface="创艺简老宋" pitchFamily="2" charset="-122"/>
              </a:rPr>
              <a:t>3</a:t>
            </a:r>
            <a:r>
              <a:rPr lang="zh-CN" altLang="zh-CN" sz="1600" dirty="0">
                <a:ea typeface="创艺简老宋" pitchFamily="2" charset="-122"/>
              </a:rPr>
              <a:t>版）</a:t>
            </a:r>
          </a:p>
        </p:txBody>
      </p:sp>
      <p:sp>
        <p:nvSpPr>
          <p:cNvPr id="25" name="TextBox 63"/>
          <p:cNvSpPr txBox="1"/>
          <p:nvPr/>
        </p:nvSpPr>
        <p:spPr>
          <a:xfrm>
            <a:off x="9400385" y="5881185"/>
            <a:ext cx="2139773" cy="382560"/>
          </a:xfrm>
          <a:prstGeom prst="rect">
            <a:avLst/>
          </a:prstGeom>
          <a:noFill/>
        </p:spPr>
        <p:txBody>
          <a:bodyPr wrap="square" lIns="119781" tIns="59890" rIns="119781" bIns="59890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主编：郑阿奇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business freedom [高质量]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28603" y="146029"/>
            <a:ext cx="792056" cy="8107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98859" y="1107283"/>
            <a:ext cx="5446815" cy="742337"/>
          </a:xfrm>
          <a:prstGeom prst="rect">
            <a:avLst/>
          </a:prstGeom>
          <a:noFill/>
        </p:spPr>
        <p:txBody>
          <a:bodyPr wrap="square" lIns="95077" tIns="47539" rIns="95077" bIns="47539" rtlCol="0">
            <a:spAutoFit/>
          </a:bodyPr>
          <a:lstStyle/>
          <a:p>
            <a:r>
              <a:rPr lang="zh-CN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7</a:t>
            </a:r>
            <a:r>
              <a:rPr lang="zh-CN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章</a:t>
            </a:r>
            <a:r>
              <a:rPr lang="en-US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  </a:t>
            </a:r>
            <a:r>
              <a:rPr lang="zh-CN" altLang="zh-CN" sz="4200" dirty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图形图像应用</a:t>
            </a:r>
          </a:p>
        </p:txBody>
      </p:sp>
    </p:spTree>
    <p:extLst>
      <p:ext uri="{BB962C8B-B14F-4D97-AF65-F5344CB8AC3E}">
        <p14:creationId xmlns:p14="http://schemas.microsoft.com/office/powerpoint/2010/main" val="44153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5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45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5" grpId="0" animBg="1"/>
      <p:bldP spid="22" grpId="0"/>
      <p:bldP spid="24" grpId="0"/>
      <p:bldP spid="2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2643114">
            <a:off x="3529134" y="2432691"/>
            <a:ext cx="1362721" cy="1447759"/>
            <a:chOff x="4819176" y="1662676"/>
            <a:chExt cx="2993523" cy="2989680"/>
          </a:xfrm>
        </p:grpSpPr>
        <p:grpSp>
          <p:nvGrpSpPr>
            <p:cNvPr id="5" name="组合 4"/>
            <p:cNvGrpSpPr/>
            <p:nvPr/>
          </p:nvGrpSpPr>
          <p:grpSpPr>
            <a:xfrm>
              <a:off x="4819176" y="1662676"/>
              <a:ext cx="2993523" cy="2989680"/>
              <a:chOff x="304800" y="673100"/>
              <a:chExt cx="4147845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矩形 6"/>
              <p:cNvSpPr>
                <a:spLocks/>
              </p:cNvSpPr>
              <p:nvPr/>
            </p:nvSpPr>
            <p:spPr>
              <a:xfrm>
                <a:off x="304800" y="673100"/>
                <a:ext cx="4147845" cy="4000500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99069" y="760412"/>
                <a:ext cx="3959307" cy="3825874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5038399" y="1880357"/>
              <a:ext cx="2555077" cy="255431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857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Palatino Linotype"/>
                <a:ea typeface="宋体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675646" y="2650031"/>
            <a:ext cx="1069702" cy="1059378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/>
          <a:p>
            <a:r>
              <a:rPr lang="en-US" altLang="zh-CN" sz="59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01</a:t>
            </a:r>
            <a:endParaRPr lang="zh-CN" altLang="en-US" sz="5900" b="1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14543" y="2704960"/>
            <a:ext cx="2074962" cy="490294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4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简单文本输出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305465" y="3195254"/>
            <a:ext cx="2454168" cy="0"/>
          </a:xfrm>
          <a:prstGeom prst="line">
            <a:avLst/>
          </a:prstGeom>
          <a:ln>
            <a:solidFill>
              <a:srgbClr val="AE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H_Others_1"/>
          <p:cNvSpPr txBox="1"/>
          <p:nvPr/>
        </p:nvSpPr>
        <p:spPr>
          <a:xfrm>
            <a:off x="4542567" y="1414219"/>
            <a:ext cx="2868858" cy="505683"/>
          </a:xfrm>
          <a:prstGeom prst="rect">
            <a:avLst/>
          </a:prstGeom>
          <a:noFill/>
        </p:spPr>
        <p:txBody>
          <a:bodyPr wrap="square" lIns="119792" tIns="59896" rIns="119792" bIns="59896">
            <a:spAutoFit/>
          </a:bodyPr>
          <a:lstStyle/>
          <a:p>
            <a:pPr algn="ctr">
              <a:defRPr/>
            </a:pPr>
            <a:r>
              <a:rPr lang="en-US" altLang="zh-CN" sz="2500" spc="394" dirty="0">
                <a:solidFill>
                  <a:srgbClr val="C4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Contents</a:t>
            </a:r>
            <a:endParaRPr lang="zh-CN" altLang="en-US" sz="2500" spc="394" dirty="0">
              <a:solidFill>
                <a:srgbClr val="C4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19" name="MH_Others_2"/>
          <p:cNvSpPr txBox="1">
            <a:spLocks noChangeArrowheads="1"/>
          </p:cNvSpPr>
          <p:nvPr/>
        </p:nvSpPr>
        <p:spPr bwMode="auto">
          <a:xfrm>
            <a:off x="4146923" y="439097"/>
            <a:ext cx="3612710" cy="87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9792" tIns="59896" rIns="119792" bIns="59896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5300">
                <a:solidFill>
                  <a:srgbClr val="AE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目录</a:t>
            </a:r>
            <a:endParaRPr lang="zh-CN" altLang="en-US" sz="5300" dirty="0">
              <a:solidFill>
                <a:srgbClr val="AE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12374" y="1687966"/>
            <a:ext cx="4931791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962675" y="1687966"/>
            <a:ext cx="4923128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head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本占位符 5"/>
          <p:cNvSpPr txBox="1">
            <a:spLocks/>
          </p:cNvSpPr>
          <p:nvPr/>
        </p:nvSpPr>
        <p:spPr>
          <a:xfrm>
            <a:off x="5671603" y="3328442"/>
            <a:ext cx="1739821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zh-CN" dirty="0">
                <a:solidFill>
                  <a:schemeClr val="tx1"/>
                </a:solidFill>
              </a:rPr>
              <a:t>．文本字体</a:t>
            </a:r>
          </a:p>
        </p:txBody>
      </p:sp>
      <p:sp>
        <p:nvSpPr>
          <p:cNvPr id="15" name="文本占位符 5"/>
          <p:cNvSpPr txBox="1">
            <a:spLocks/>
          </p:cNvSpPr>
          <p:nvPr/>
        </p:nvSpPr>
        <p:spPr>
          <a:xfrm>
            <a:off x="5671603" y="3751698"/>
            <a:ext cx="1739821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zh-CN" dirty="0">
                <a:solidFill>
                  <a:schemeClr val="tx1"/>
                </a:solidFill>
              </a:rPr>
              <a:t>．输出文本</a:t>
            </a:r>
          </a:p>
        </p:txBody>
      </p:sp>
    </p:spTree>
    <p:extLst>
      <p:ext uri="{BB962C8B-B14F-4D97-AF65-F5344CB8AC3E}">
        <p14:creationId xmlns:p14="http://schemas.microsoft.com/office/powerpoint/2010/main" val="388307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/>
      <p:bldP spid="19" grpId="0"/>
      <p:bldP spid="14" grpId="0" animBg="1"/>
      <p:bldP spid="1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1"/>
            <a:ext cx="4184028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zh-CN" dirty="0"/>
              <a:t>．文本字体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99459" y="839972"/>
            <a:ext cx="946297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要输出文本，需要先指定文本的字体，可以通过</a:t>
            </a:r>
            <a:r>
              <a:rPr lang="en-US" altLang="zh-CN" dirty="0"/>
              <a:t>Font</a:t>
            </a:r>
            <a:r>
              <a:rPr lang="zh-CN" altLang="zh-CN" dirty="0"/>
              <a:t>类的构造函数来设置，其语法格式如下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231297" y="1358307"/>
            <a:ext cx="8486862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Dim  </a:t>
            </a:r>
            <a:r>
              <a:rPr lang="zh-CN" altLang="zh-CN" dirty="0"/>
              <a:t>字体对象名</a:t>
            </a:r>
            <a:r>
              <a:rPr lang="en-US" altLang="zh-CN" dirty="0"/>
              <a:t> As New Font(</a:t>
            </a:r>
            <a:r>
              <a:rPr lang="zh-CN" altLang="zh-CN" dirty="0"/>
              <a:t>字体名称</a:t>
            </a:r>
            <a:r>
              <a:rPr lang="en-US" altLang="zh-CN" dirty="0"/>
              <a:t>,</a:t>
            </a:r>
            <a:r>
              <a:rPr lang="zh-CN" altLang="zh-CN" dirty="0"/>
              <a:t>大小</a:t>
            </a:r>
            <a:r>
              <a:rPr lang="en-US" altLang="zh-CN" dirty="0"/>
              <a:t> [,</a:t>
            </a:r>
            <a:r>
              <a:rPr lang="zh-CN" altLang="zh-CN" dirty="0"/>
              <a:t>样式</a:t>
            </a:r>
            <a:r>
              <a:rPr lang="en-US" altLang="zh-CN" dirty="0"/>
              <a:t> [,</a:t>
            </a:r>
            <a:r>
              <a:rPr lang="zh-CN" altLang="zh-CN" dirty="0"/>
              <a:t>量度</a:t>
            </a:r>
            <a:r>
              <a:rPr lang="en-US" altLang="zh-CN" dirty="0"/>
              <a:t>]])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1105786" y="1768055"/>
            <a:ext cx="9260958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其中：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）字体对象名，要创建的字体对象名，可以是合法的</a:t>
            </a:r>
            <a:r>
              <a:rPr lang="en-US" altLang="zh-CN" dirty="0"/>
              <a:t>VB.NET</a:t>
            </a:r>
            <a:r>
              <a:rPr lang="zh-CN" altLang="zh-CN" dirty="0"/>
              <a:t>变量名。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）字体名称，</a:t>
            </a:r>
            <a:r>
              <a:rPr lang="en-US" altLang="zh-CN" dirty="0"/>
              <a:t>String</a:t>
            </a:r>
            <a:r>
              <a:rPr lang="zh-CN" altLang="zh-CN" dirty="0"/>
              <a:t>类型值，如</a:t>
            </a:r>
            <a:r>
              <a:rPr lang="en-US" altLang="zh-CN" dirty="0"/>
              <a:t>Time New Roman</a:t>
            </a:r>
            <a:r>
              <a:rPr lang="zh-CN" altLang="zh-CN" dirty="0"/>
              <a:t>、宋体、楷体。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）大小，</a:t>
            </a:r>
            <a:r>
              <a:rPr lang="en-US" altLang="zh-CN" dirty="0"/>
              <a:t>Single</a:t>
            </a:r>
            <a:r>
              <a:rPr lang="zh-CN" altLang="zh-CN" dirty="0"/>
              <a:t>类型的值，指定字体的大小，默认单位为点。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）样式，可选项。指定字体的样式，是</a:t>
            </a:r>
            <a:r>
              <a:rPr lang="en-US" altLang="zh-CN" dirty="0" err="1"/>
              <a:t>FontStyle</a:t>
            </a:r>
            <a:r>
              <a:rPr lang="zh-CN" altLang="zh-CN" dirty="0"/>
              <a:t>枚举类型的值，各种样式见表</a:t>
            </a:r>
            <a:r>
              <a:rPr lang="en-US" altLang="zh-CN" dirty="0"/>
              <a:t>7.7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940013"/>
              </p:ext>
            </p:extLst>
          </p:nvPr>
        </p:nvGraphicFramePr>
        <p:xfrm>
          <a:off x="3385559" y="3381487"/>
          <a:ext cx="4178337" cy="2126178"/>
        </p:xfrm>
        <a:graphic>
          <a:graphicData uri="http://schemas.openxmlformats.org/drawingml/2006/table">
            <a:tbl>
              <a:tblPr firstRow="1" bandRow="1" bandCol="1"/>
              <a:tblGrid>
                <a:gridCol w="2290168"/>
                <a:gridCol w="1888169"/>
              </a:tblGrid>
              <a:tr h="354363"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枚举成员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样式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</a:tr>
              <a:tr h="354363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Bold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粗体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363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Italic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斜体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363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Regular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常规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363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Strikeout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中画线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363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Underline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下画线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876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amond/>
      </p:transition>
    </mc:Choice>
    <mc:Fallback xmlns="">
      <p:transition spd="slow">
        <p:diamond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1"/>
            <a:ext cx="4184028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zh-CN" dirty="0"/>
              <a:t>．文本字体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84520" y="786809"/>
            <a:ext cx="939918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5</a:t>
            </a:r>
            <a:r>
              <a:rPr lang="zh-CN" altLang="en-US" dirty="0"/>
              <a:t>）量度，可选项。指定字体大小的单位，是</a:t>
            </a:r>
            <a:r>
              <a:rPr lang="en-US" altLang="zh-CN" dirty="0" err="1"/>
              <a:t>GraphicsUnit</a:t>
            </a:r>
            <a:r>
              <a:rPr lang="zh-CN" altLang="en-US" dirty="0"/>
              <a:t>枚举类型的值，各种量度单位见表</a:t>
            </a:r>
            <a:r>
              <a:rPr lang="en-US" altLang="zh-CN" dirty="0"/>
              <a:t>7.8</a:t>
            </a:r>
            <a:r>
              <a:rPr lang="zh-CN" altLang="en-US" dirty="0"/>
              <a:t>。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665456"/>
              </p:ext>
            </p:extLst>
          </p:nvPr>
        </p:nvGraphicFramePr>
        <p:xfrm>
          <a:off x="3569371" y="1285691"/>
          <a:ext cx="3873419" cy="2137992"/>
        </p:xfrm>
        <a:graphic>
          <a:graphicData uri="http://schemas.openxmlformats.org/drawingml/2006/table">
            <a:tbl>
              <a:tblPr firstRow="1" bandRow="1" bandCol="1"/>
              <a:tblGrid>
                <a:gridCol w="1582353"/>
                <a:gridCol w="2291066"/>
              </a:tblGrid>
              <a:tr h="267249"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枚举成员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量度单位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</a:tr>
              <a:tr h="267249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Display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1/75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英寸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7249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Document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文档单位（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1/300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英寸）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7249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Inch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英寸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7249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Millimeter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毫米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7249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Pixel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像素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7249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Point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打印机点（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1/72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英寸）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7249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World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通用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084520" y="3700130"/>
            <a:ext cx="975005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例如，定义一个字体对象，其名称为“隶书”，大小为</a:t>
            </a:r>
            <a:r>
              <a:rPr lang="en-US" altLang="zh-CN" dirty="0"/>
              <a:t>14</a:t>
            </a:r>
            <a:r>
              <a:rPr lang="zh-CN" altLang="zh-CN" dirty="0"/>
              <a:t>，样式为下画线，量度单位为点，代码如下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10" name="圆角矩形 9"/>
          <p:cNvSpPr/>
          <p:nvPr/>
        </p:nvSpPr>
        <p:spPr>
          <a:xfrm>
            <a:off x="1279636" y="4054073"/>
            <a:ext cx="8778764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Dim  </a:t>
            </a:r>
            <a:r>
              <a:rPr lang="en-US" altLang="zh-CN" dirty="0" err="1"/>
              <a:t>myFont</a:t>
            </a:r>
            <a:r>
              <a:rPr lang="en-US" altLang="zh-CN" dirty="0"/>
              <a:t>  As  New  Font ("</a:t>
            </a:r>
            <a:r>
              <a:rPr lang="zh-CN" altLang="zh-CN" dirty="0"/>
              <a:t>隶书</a:t>
            </a:r>
            <a:r>
              <a:rPr lang="en-US" altLang="zh-CN" dirty="0"/>
              <a:t>", 14, </a:t>
            </a:r>
            <a:r>
              <a:rPr lang="en-US" altLang="zh-CN" dirty="0" err="1"/>
              <a:t>FontStyle.Underline</a:t>
            </a:r>
            <a:r>
              <a:rPr lang="en-US" altLang="zh-CN" dirty="0"/>
              <a:t>, </a:t>
            </a:r>
            <a:r>
              <a:rPr lang="en-US" altLang="zh-CN" dirty="0" err="1"/>
              <a:t>GraphicsUnit.Point</a:t>
            </a:r>
            <a:r>
              <a:rPr lang="en-US" altLang="zh-CN" dirty="0"/>
              <a:t>)</a:t>
            </a:r>
            <a:endParaRPr lang="zh-CN" altLang="zh-CN" dirty="0"/>
          </a:p>
        </p:txBody>
      </p:sp>
      <p:sp>
        <p:nvSpPr>
          <p:cNvPr id="11" name="矩形 10"/>
          <p:cNvSpPr/>
          <p:nvPr/>
        </p:nvSpPr>
        <p:spPr>
          <a:xfrm>
            <a:off x="1084520" y="4445670"/>
            <a:ext cx="9750057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定义样式时，可以使用多个样式参数，在各样式参数之间用“</a:t>
            </a:r>
            <a:r>
              <a:rPr lang="en-US" altLang="zh-CN" dirty="0"/>
              <a:t>Or</a:t>
            </a:r>
            <a:r>
              <a:rPr lang="zh-CN" altLang="zh-CN" dirty="0"/>
              <a:t>”运算符连接。例如：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79636" y="4799613"/>
            <a:ext cx="8778764" cy="68103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Dim  </a:t>
            </a:r>
            <a:r>
              <a:rPr lang="en-US" altLang="zh-CN" dirty="0" err="1"/>
              <a:t>myFont</a:t>
            </a:r>
            <a:r>
              <a:rPr lang="en-US" altLang="zh-CN" dirty="0"/>
              <a:t>  As  New  Font ("</a:t>
            </a:r>
            <a:r>
              <a:rPr lang="zh-CN" altLang="zh-CN" dirty="0"/>
              <a:t>隶书</a:t>
            </a:r>
            <a:r>
              <a:rPr lang="en-US" altLang="zh-CN" dirty="0"/>
              <a:t>", 14,  </a:t>
            </a:r>
            <a:r>
              <a:rPr lang="en-US" altLang="zh-CN" dirty="0" err="1"/>
              <a:t>FontStyle.Underline</a:t>
            </a:r>
            <a:r>
              <a:rPr lang="en-US" altLang="zh-CN" dirty="0"/>
              <a:t> Or </a:t>
            </a:r>
            <a:r>
              <a:rPr lang="en-US" altLang="zh-CN" dirty="0" err="1"/>
              <a:t>FontStyle.Bold</a:t>
            </a:r>
            <a:r>
              <a:rPr lang="en-US" altLang="zh-CN" dirty="0"/>
              <a:t>,</a:t>
            </a:r>
            <a:endParaRPr lang="zh-CN" altLang="zh-CN" dirty="0"/>
          </a:p>
          <a:p>
            <a:r>
              <a:rPr lang="en-US" altLang="zh-CN" dirty="0"/>
              <a:t>				</a:t>
            </a:r>
            <a:r>
              <a:rPr lang="en-US" altLang="zh-CN" dirty="0" smtClean="0"/>
              <a:t> </a:t>
            </a:r>
            <a:r>
              <a:rPr lang="en-US" altLang="zh-CN" dirty="0" err="1"/>
              <a:t>GraphicsUnit.Point</a:t>
            </a:r>
            <a:r>
              <a:rPr lang="en-US" altLang="zh-CN" dirty="0" smtClean="0"/>
              <a:t>)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67489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2643114">
            <a:off x="3529134" y="2432691"/>
            <a:ext cx="1362721" cy="1447759"/>
            <a:chOff x="4819176" y="1662676"/>
            <a:chExt cx="2993523" cy="2989680"/>
          </a:xfrm>
        </p:grpSpPr>
        <p:grpSp>
          <p:nvGrpSpPr>
            <p:cNvPr id="5" name="组合 4"/>
            <p:cNvGrpSpPr/>
            <p:nvPr/>
          </p:nvGrpSpPr>
          <p:grpSpPr>
            <a:xfrm>
              <a:off x="4819176" y="1662676"/>
              <a:ext cx="2993523" cy="2989680"/>
              <a:chOff x="304800" y="673100"/>
              <a:chExt cx="4147845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矩形 6"/>
              <p:cNvSpPr>
                <a:spLocks/>
              </p:cNvSpPr>
              <p:nvPr/>
            </p:nvSpPr>
            <p:spPr>
              <a:xfrm>
                <a:off x="304800" y="673100"/>
                <a:ext cx="4147845" cy="4000500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99069" y="760412"/>
                <a:ext cx="3959307" cy="3825874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5038399" y="1880357"/>
              <a:ext cx="2555077" cy="255431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857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Palatino Linotype"/>
                <a:ea typeface="宋体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675646" y="2650031"/>
            <a:ext cx="1069702" cy="1059378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/>
          <a:p>
            <a:r>
              <a:rPr lang="en-US" altLang="zh-CN" sz="59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03</a:t>
            </a:r>
            <a:endParaRPr lang="zh-CN" altLang="en-US" sz="5900" b="1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05818" y="2692563"/>
            <a:ext cx="1779919" cy="490294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4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 smtClean="0"/>
              <a:t>屏</a:t>
            </a:r>
            <a:r>
              <a:rPr lang="en-US" altLang="zh-CN" dirty="0" smtClean="0"/>
              <a:t> </a:t>
            </a:r>
            <a:r>
              <a:rPr lang="zh-CN" altLang="zh-CN" dirty="0" smtClean="0"/>
              <a:t>幕</a:t>
            </a:r>
            <a:r>
              <a:rPr lang="en-US" altLang="zh-CN" dirty="0" smtClean="0"/>
              <a:t> </a:t>
            </a:r>
            <a:r>
              <a:rPr lang="zh-CN" altLang="zh-CN" dirty="0" smtClean="0"/>
              <a:t>像</a:t>
            </a:r>
            <a:r>
              <a:rPr lang="en-US" altLang="zh-CN" dirty="0" smtClean="0"/>
              <a:t> </a:t>
            </a:r>
            <a:r>
              <a:rPr lang="zh-CN" altLang="zh-CN" dirty="0" smtClean="0"/>
              <a:t>素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305465" y="3195254"/>
            <a:ext cx="2282299" cy="0"/>
          </a:xfrm>
          <a:prstGeom prst="line">
            <a:avLst/>
          </a:prstGeom>
          <a:ln>
            <a:solidFill>
              <a:srgbClr val="AE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H_Others_1"/>
          <p:cNvSpPr txBox="1"/>
          <p:nvPr/>
        </p:nvSpPr>
        <p:spPr>
          <a:xfrm>
            <a:off x="4542567" y="1414219"/>
            <a:ext cx="2868858" cy="505683"/>
          </a:xfrm>
          <a:prstGeom prst="rect">
            <a:avLst/>
          </a:prstGeom>
          <a:noFill/>
        </p:spPr>
        <p:txBody>
          <a:bodyPr wrap="square" lIns="119792" tIns="59896" rIns="119792" bIns="59896">
            <a:spAutoFit/>
          </a:bodyPr>
          <a:lstStyle/>
          <a:p>
            <a:pPr algn="ctr">
              <a:defRPr/>
            </a:pPr>
            <a:r>
              <a:rPr lang="en-US" altLang="zh-CN" sz="2500" spc="394" dirty="0">
                <a:solidFill>
                  <a:srgbClr val="C4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Contents</a:t>
            </a:r>
            <a:endParaRPr lang="zh-CN" altLang="en-US" sz="2500" spc="394" dirty="0">
              <a:solidFill>
                <a:srgbClr val="C4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19" name="MH_Others_2"/>
          <p:cNvSpPr txBox="1">
            <a:spLocks noChangeArrowheads="1"/>
          </p:cNvSpPr>
          <p:nvPr/>
        </p:nvSpPr>
        <p:spPr bwMode="auto">
          <a:xfrm>
            <a:off x="4146923" y="439097"/>
            <a:ext cx="3612710" cy="87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9792" tIns="59896" rIns="119792" bIns="59896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5300">
                <a:solidFill>
                  <a:srgbClr val="AE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目录</a:t>
            </a:r>
            <a:endParaRPr lang="zh-CN" altLang="en-US" sz="5300" dirty="0">
              <a:solidFill>
                <a:srgbClr val="AE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12374" y="1687966"/>
            <a:ext cx="4931791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962675" y="1687966"/>
            <a:ext cx="4923128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head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24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/>
      <p:bldP spid="1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1"/>
            <a:ext cx="4184028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zh-CN" dirty="0"/>
              <a:t>．输出文本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03767" y="861237"/>
            <a:ext cx="946297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当定义文本字体后，就可以用</a:t>
            </a:r>
            <a:r>
              <a:rPr lang="en-US" altLang="zh-CN" dirty="0" err="1"/>
              <a:t>DrawString</a:t>
            </a:r>
            <a:r>
              <a:rPr lang="zh-CN" altLang="zh-CN" dirty="0"/>
              <a:t>方法来输出文本了。有</a:t>
            </a:r>
            <a:r>
              <a:rPr lang="en-US" altLang="zh-CN" dirty="0"/>
              <a:t>3</a:t>
            </a:r>
            <a:r>
              <a:rPr lang="zh-CN" altLang="zh-CN" dirty="0"/>
              <a:t>种使用</a:t>
            </a:r>
            <a:r>
              <a:rPr lang="en-US" altLang="zh-CN" dirty="0" err="1"/>
              <a:t>DrawString</a:t>
            </a:r>
            <a:r>
              <a:rPr lang="zh-CN" altLang="zh-CN" dirty="0"/>
              <a:t>方法的语法格式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477926" y="1616149"/>
            <a:ext cx="8420986" cy="9704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DrawString</a:t>
            </a:r>
            <a:r>
              <a:rPr lang="en-US" altLang="zh-CN" dirty="0"/>
              <a:t>(</a:t>
            </a:r>
            <a:r>
              <a:rPr lang="zh-CN" altLang="zh-CN" dirty="0"/>
              <a:t>字符串</a:t>
            </a:r>
            <a:r>
              <a:rPr lang="en-US" altLang="zh-CN" dirty="0"/>
              <a:t>,</a:t>
            </a:r>
            <a:r>
              <a:rPr lang="zh-CN" altLang="zh-CN" dirty="0"/>
              <a:t>字体对象</a:t>
            </a:r>
            <a:r>
              <a:rPr lang="en-US" altLang="zh-CN" dirty="0"/>
              <a:t>,</a:t>
            </a:r>
            <a:r>
              <a:rPr lang="zh-CN" altLang="zh-CN" dirty="0"/>
              <a:t>刷子</a:t>
            </a:r>
            <a:r>
              <a:rPr lang="en-US" altLang="zh-CN" dirty="0"/>
              <a:t>,</a:t>
            </a:r>
            <a:r>
              <a:rPr lang="zh-CN" altLang="zh-CN" dirty="0"/>
              <a:t>点</a:t>
            </a:r>
            <a:r>
              <a:rPr lang="en-US" altLang="zh-CN" dirty="0"/>
              <a:t>)</a:t>
            </a:r>
            <a:endParaRPr lang="zh-CN" altLang="zh-CN" dirty="0"/>
          </a:p>
          <a:p>
            <a:r>
              <a:rPr lang="en-US" altLang="zh-CN" dirty="0" err="1"/>
              <a:t>DrawString</a:t>
            </a:r>
            <a:r>
              <a:rPr lang="en-US" altLang="zh-CN" dirty="0"/>
              <a:t>(</a:t>
            </a:r>
            <a:r>
              <a:rPr lang="zh-CN" altLang="zh-CN" dirty="0"/>
              <a:t>字符串</a:t>
            </a:r>
            <a:r>
              <a:rPr lang="en-US" altLang="zh-CN" dirty="0"/>
              <a:t>,</a:t>
            </a:r>
            <a:r>
              <a:rPr lang="zh-CN" altLang="zh-CN" dirty="0"/>
              <a:t>字体对象</a:t>
            </a:r>
            <a:r>
              <a:rPr lang="en-US" altLang="zh-CN" dirty="0"/>
              <a:t>,</a:t>
            </a:r>
            <a:r>
              <a:rPr lang="zh-CN" altLang="zh-CN" dirty="0"/>
              <a:t>刷子</a:t>
            </a:r>
            <a:r>
              <a:rPr lang="en-US" altLang="zh-CN" dirty="0"/>
              <a:t>,X,Y)</a:t>
            </a:r>
            <a:endParaRPr lang="zh-CN" altLang="zh-CN" dirty="0"/>
          </a:p>
          <a:p>
            <a:r>
              <a:rPr lang="en-US" altLang="zh-CN" dirty="0" err="1"/>
              <a:t>DrawString</a:t>
            </a:r>
            <a:r>
              <a:rPr lang="en-US" altLang="zh-CN" dirty="0"/>
              <a:t>(</a:t>
            </a:r>
            <a:r>
              <a:rPr lang="zh-CN" altLang="zh-CN" dirty="0"/>
              <a:t>字符串</a:t>
            </a:r>
            <a:r>
              <a:rPr lang="en-US" altLang="zh-CN" dirty="0"/>
              <a:t>,</a:t>
            </a:r>
            <a:r>
              <a:rPr lang="zh-CN" altLang="zh-CN" dirty="0"/>
              <a:t>字体对象</a:t>
            </a:r>
            <a:r>
              <a:rPr lang="en-US" altLang="zh-CN" dirty="0"/>
              <a:t>,</a:t>
            </a:r>
            <a:r>
              <a:rPr lang="zh-CN" altLang="zh-CN" dirty="0"/>
              <a:t>刷子</a:t>
            </a:r>
            <a:r>
              <a:rPr lang="en-US" altLang="zh-CN" dirty="0"/>
              <a:t>,</a:t>
            </a:r>
            <a:r>
              <a:rPr lang="zh-CN" altLang="zh-CN" dirty="0"/>
              <a:t>矩形</a:t>
            </a:r>
            <a:r>
              <a:rPr lang="en-US" altLang="zh-CN" dirty="0" smtClean="0"/>
              <a:t>)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903767" y="2613432"/>
            <a:ext cx="979258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其中：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）字符串，要输出的文本。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）字体对象，要使用的字体对象名，调用之前应已创建。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）刷子，指定字体的颜色，使用实心刷子。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）点，是</a:t>
            </a:r>
            <a:r>
              <a:rPr lang="en-US" altLang="zh-CN" dirty="0" err="1"/>
              <a:t>PointF</a:t>
            </a:r>
            <a:r>
              <a:rPr lang="zh-CN" altLang="zh-CN" dirty="0"/>
              <a:t>结构类型。用来指定文本输出的开始位置。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5</a:t>
            </a:r>
            <a:r>
              <a:rPr lang="zh-CN" altLang="zh-CN" dirty="0"/>
              <a:t>）</a:t>
            </a:r>
            <a:r>
              <a:rPr lang="en-US" altLang="zh-CN" dirty="0"/>
              <a:t>X</a:t>
            </a:r>
            <a:r>
              <a:rPr lang="zh-CN" altLang="zh-CN" dirty="0"/>
              <a:t>，</a:t>
            </a:r>
            <a:r>
              <a:rPr lang="en-US" altLang="zh-CN" dirty="0"/>
              <a:t>Y</a:t>
            </a:r>
            <a:r>
              <a:rPr lang="zh-CN" altLang="zh-CN" dirty="0"/>
              <a:t>，是</a:t>
            </a:r>
            <a:r>
              <a:rPr lang="en-US" altLang="zh-CN" dirty="0"/>
              <a:t>Single</a:t>
            </a:r>
            <a:r>
              <a:rPr lang="zh-CN" altLang="zh-CN" dirty="0"/>
              <a:t>类型的值。用来指定文本输出的开始位置的坐标值。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6</a:t>
            </a:r>
            <a:r>
              <a:rPr lang="zh-CN" altLang="zh-CN" dirty="0"/>
              <a:t>）矩形，是</a:t>
            </a:r>
            <a:r>
              <a:rPr lang="en-US" altLang="zh-CN" dirty="0" err="1"/>
              <a:t>RectangleF</a:t>
            </a:r>
            <a:r>
              <a:rPr lang="zh-CN" altLang="zh-CN" dirty="0"/>
              <a:t>结构类型（不是</a:t>
            </a:r>
            <a:r>
              <a:rPr lang="en-US" altLang="zh-CN" dirty="0"/>
              <a:t>Rectangle</a:t>
            </a:r>
            <a:r>
              <a:rPr lang="zh-CN" altLang="zh-CN" dirty="0"/>
              <a:t>）。用来定义一个矩形，矩形的左上角坐标、高度、宽度均为</a:t>
            </a:r>
            <a:r>
              <a:rPr lang="en-US" altLang="zh-CN" dirty="0"/>
              <a:t>Single</a:t>
            </a:r>
            <a:r>
              <a:rPr lang="zh-CN" altLang="zh-CN" dirty="0"/>
              <a:t>型的值，文本在该矩形中输出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68040788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1"/>
            <a:ext cx="4184028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zh-CN" dirty="0"/>
              <a:t>．输出文本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92865" y="776177"/>
            <a:ext cx="943107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【例</a:t>
            </a:r>
            <a:r>
              <a:rPr lang="en-US" altLang="zh-CN" dirty="0"/>
              <a:t>7.4</a:t>
            </a:r>
            <a:r>
              <a:rPr lang="zh-CN" altLang="zh-CN" dirty="0"/>
              <a:t>】 分别采用三种语法在窗体中输出不同格式的文本。</a:t>
            </a:r>
          </a:p>
          <a:p>
            <a:r>
              <a:rPr lang="zh-CN" altLang="zh-CN" dirty="0"/>
              <a:t>新建一个项目，在窗体中放一个按钮，在按钮单击事件中编程，程序代码如下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1392865" y="1391730"/>
            <a:ext cx="8782493" cy="5065276"/>
          </a:xfrm>
          <a:prstGeom prst="roundRect">
            <a:avLst>
              <a:gd name="adj" fmla="val 3258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Private Sub Button1_Click(</a:t>
            </a:r>
            <a:r>
              <a:rPr lang="en-US" altLang="zh-CN" sz="1600" dirty="0" err="1"/>
              <a:t>ByVal</a:t>
            </a:r>
            <a:r>
              <a:rPr lang="en-US" altLang="zh-CN" sz="1600" dirty="0"/>
              <a:t> sender As </a:t>
            </a:r>
            <a:r>
              <a:rPr lang="en-US" altLang="zh-CN" sz="1600" dirty="0" err="1"/>
              <a:t>System.Object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ByVal</a:t>
            </a:r>
            <a:r>
              <a:rPr lang="en-US" altLang="zh-CN" sz="1600" dirty="0"/>
              <a:t> e As </a:t>
            </a:r>
            <a:r>
              <a:rPr lang="en-US" altLang="zh-CN" sz="1600" dirty="0" err="1"/>
              <a:t>System.EventArgs</a:t>
            </a:r>
            <a:r>
              <a:rPr lang="en-US" altLang="zh-CN" sz="1600" dirty="0"/>
              <a:t>)</a:t>
            </a:r>
            <a:endParaRPr lang="zh-CN" altLang="zh-CN" sz="1600" dirty="0"/>
          </a:p>
          <a:p>
            <a:r>
              <a:rPr lang="en-US" altLang="zh-CN" sz="1600" dirty="0"/>
              <a:t>				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Handles Button1.Click</a:t>
            </a:r>
            <a:endParaRPr lang="zh-CN" altLang="zh-CN" sz="1600" dirty="0"/>
          </a:p>
          <a:p>
            <a:r>
              <a:rPr lang="en-US" altLang="zh-CN" sz="1600" dirty="0"/>
              <a:t>    Dim g1 As Graphics</a:t>
            </a:r>
            <a:endParaRPr lang="zh-CN" altLang="zh-CN" sz="1600" dirty="0"/>
          </a:p>
          <a:p>
            <a:r>
              <a:rPr lang="en-US" altLang="zh-CN" sz="1600" dirty="0"/>
              <a:t>    g1 = </a:t>
            </a:r>
            <a:r>
              <a:rPr lang="en-US" altLang="zh-CN" sz="1600" dirty="0" err="1"/>
              <a:t>Me.CreateGraphics</a:t>
            </a:r>
            <a:r>
              <a:rPr lang="en-US" altLang="zh-CN" sz="1600" dirty="0"/>
              <a:t>() 				</a:t>
            </a:r>
            <a:r>
              <a:rPr lang="en-US" altLang="zh-CN" sz="1600" dirty="0" smtClean="0"/>
              <a:t>' </a:t>
            </a:r>
            <a:r>
              <a:rPr lang="zh-CN" altLang="zh-CN" sz="1600" dirty="0"/>
              <a:t>把窗体设置为</a:t>
            </a:r>
            <a:r>
              <a:rPr lang="en-US" altLang="zh-CN" sz="1600" dirty="0"/>
              <a:t>Graphics</a:t>
            </a:r>
            <a:r>
              <a:rPr lang="zh-CN" altLang="zh-CN" sz="1600" dirty="0"/>
              <a:t>对象</a:t>
            </a:r>
          </a:p>
          <a:p>
            <a:r>
              <a:rPr lang="en-US" altLang="zh-CN" sz="1600" dirty="0"/>
              <a:t>    Dim Rect1 As </a:t>
            </a:r>
            <a:r>
              <a:rPr lang="en-US" altLang="zh-CN" sz="1600" dirty="0" err="1"/>
              <a:t>RectangleF</a:t>
            </a:r>
            <a:r>
              <a:rPr lang="en-US" altLang="zh-CN" sz="1600" dirty="0"/>
              <a:t> 				</a:t>
            </a:r>
            <a:r>
              <a:rPr lang="en-US" altLang="zh-CN" sz="1600" dirty="0" smtClean="0"/>
              <a:t>' </a:t>
            </a:r>
            <a:r>
              <a:rPr lang="zh-CN" altLang="zh-CN" sz="1600" dirty="0"/>
              <a:t>声明矩形结构变量</a:t>
            </a:r>
          </a:p>
          <a:p>
            <a:r>
              <a:rPr lang="en-US" altLang="zh-CN" sz="1600" dirty="0"/>
              <a:t>    Dim </a:t>
            </a:r>
            <a:r>
              <a:rPr lang="en-US" altLang="zh-CN" sz="1600" dirty="0" err="1"/>
              <a:t>myString</a:t>
            </a:r>
            <a:r>
              <a:rPr lang="en-US" altLang="zh-CN" sz="1600" dirty="0"/>
              <a:t> As String = "VB.NET</a:t>
            </a:r>
            <a:r>
              <a:rPr lang="zh-CN" altLang="zh-CN" sz="1600" dirty="0"/>
              <a:t>程序设计教程</a:t>
            </a:r>
            <a:r>
              <a:rPr lang="en-US" altLang="zh-CN" sz="1600" dirty="0"/>
              <a:t>" 	</a:t>
            </a:r>
            <a:r>
              <a:rPr lang="en-US" altLang="zh-CN" sz="1600" dirty="0" smtClean="0"/>
              <a:t>' </a:t>
            </a:r>
            <a:r>
              <a:rPr lang="zh-CN" altLang="zh-CN" sz="1600" dirty="0"/>
              <a:t>定义要输出的字符串</a:t>
            </a:r>
          </a:p>
          <a:p>
            <a:r>
              <a:rPr lang="en-US" altLang="zh-CN" sz="1600" dirty="0"/>
              <a:t>    Dim myBrush1 As New </a:t>
            </a:r>
            <a:r>
              <a:rPr lang="en-US" altLang="zh-CN" sz="1600" dirty="0" err="1"/>
              <a:t>SolidBrush</a:t>
            </a:r>
            <a:r>
              <a:rPr lang="en-US" altLang="zh-CN" sz="1600" dirty="0"/>
              <a:t>(</a:t>
            </a:r>
            <a:r>
              <a:rPr lang="en-US" altLang="zh-CN" sz="1600" dirty="0" err="1"/>
              <a:t>Color.Black</a:t>
            </a:r>
            <a:r>
              <a:rPr lang="en-US" altLang="zh-CN" sz="1600" dirty="0"/>
              <a:t>) 		' </a:t>
            </a:r>
            <a:r>
              <a:rPr lang="zh-CN" altLang="zh-CN" sz="1600" dirty="0"/>
              <a:t>定义一个黑色刷子</a:t>
            </a:r>
          </a:p>
          <a:p>
            <a:r>
              <a:rPr lang="en-US" altLang="zh-CN" sz="1600" dirty="0"/>
              <a:t>    Dim myBrush2 As New </a:t>
            </a:r>
            <a:r>
              <a:rPr lang="en-US" altLang="zh-CN" sz="1600" dirty="0" err="1"/>
              <a:t>SolidBrush</a:t>
            </a:r>
            <a:r>
              <a:rPr lang="en-US" altLang="zh-CN" sz="1600" dirty="0"/>
              <a:t>(</a:t>
            </a:r>
            <a:r>
              <a:rPr lang="en-US" altLang="zh-CN" sz="1600" dirty="0" err="1"/>
              <a:t>Color.Red</a:t>
            </a:r>
            <a:r>
              <a:rPr lang="en-US" altLang="zh-CN" sz="1600" dirty="0"/>
              <a:t>) 		</a:t>
            </a:r>
            <a:r>
              <a:rPr lang="en-US" altLang="zh-CN" sz="1600" dirty="0" smtClean="0"/>
              <a:t>' </a:t>
            </a:r>
            <a:r>
              <a:rPr lang="zh-CN" altLang="zh-CN" sz="1600" dirty="0"/>
              <a:t>定义一个红色刷子</a:t>
            </a:r>
          </a:p>
          <a:p>
            <a:r>
              <a:rPr lang="en-US" altLang="zh-CN" sz="1600" dirty="0"/>
              <a:t>    Dim myBrush3 As New </a:t>
            </a:r>
            <a:r>
              <a:rPr lang="en-US" altLang="zh-CN" sz="1600" dirty="0" err="1"/>
              <a:t>SolidBrush</a:t>
            </a:r>
            <a:r>
              <a:rPr lang="en-US" altLang="zh-CN" sz="1600" dirty="0"/>
              <a:t>(</a:t>
            </a:r>
            <a:r>
              <a:rPr lang="en-US" altLang="zh-CN" sz="1600" dirty="0" err="1"/>
              <a:t>Color.Blue</a:t>
            </a:r>
            <a:r>
              <a:rPr lang="en-US" altLang="zh-CN" sz="1600" dirty="0"/>
              <a:t>) 		</a:t>
            </a:r>
            <a:r>
              <a:rPr lang="en-US" altLang="zh-CN" sz="1600" dirty="0" smtClean="0"/>
              <a:t>' </a:t>
            </a:r>
            <a:r>
              <a:rPr lang="zh-CN" altLang="zh-CN" sz="1600" dirty="0"/>
              <a:t>定义一个蓝色刷子</a:t>
            </a:r>
          </a:p>
          <a:p>
            <a:r>
              <a:rPr lang="en-US" altLang="zh-CN" sz="1600" dirty="0"/>
              <a:t>  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' </a:t>
            </a:r>
            <a:r>
              <a:rPr lang="zh-CN" altLang="zh-CN" sz="1600" dirty="0"/>
              <a:t>定义两种字体</a:t>
            </a:r>
          </a:p>
          <a:p>
            <a:r>
              <a:rPr lang="en-US" altLang="zh-CN" sz="1600" dirty="0"/>
              <a:t>    Dim myFont1 As New Font("</a:t>
            </a:r>
            <a:r>
              <a:rPr lang="zh-CN" altLang="zh-CN" sz="1600" dirty="0"/>
              <a:t>隶书</a:t>
            </a:r>
            <a:r>
              <a:rPr lang="en-US" altLang="zh-CN" sz="1600" dirty="0"/>
              <a:t>", 14, </a:t>
            </a:r>
            <a:r>
              <a:rPr lang="en-US" altLang="zh-CN" sz="1600" dirty="0" err="1"/>
              <a:t>FontStyle.Underline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GraphicsUnit.Point</a:t>
            </a:r>
            <a:r>
              <a:rPr lang="en-US" altLang="zh-CN" sz="1600" dirty="0"/>
              <a:t>)</a:t>
            </a:r>
            <a:endParaRPr lang="zh-CN" altLang="zh-CN" sz="1600" dirty="0"/>
          </a:p>
          <a:p>
            <a:r>
              <a:rPr lang="en-US" altLang="zh-CN" sz="1600" dirty="0"/>
              <a:t>    Dim myFont2 As New Font("</a:t>
            </a:r>
            <a:r>
              <a:rPr lang="zh-CN" altLang="zh-CN" sz="1600" dirty="0"/>
              <a:t>隶书</a:t>
            </a:r>
            <a:r>
              <a:rPr lang="en-US" altLang="zh-CN" sz="1600" dirty="0"/>
              <a:t>", 10, </a:t>
            </a:r>
            <a:r>
              <a:rPr lang="en-US" altLang="zh-CN" sz="1600" dirty="0" err="1"/>
              <a:t>FontStyle.Underline</a:t>
            </a:r>
            <a:r>
              <a:rPr lang="en-US" altLang="zh-CN" sz="1600" dirty="0"/>
              <a:t> Or </a:t>
            </a:r>
            <a:r>
              <a:rPr lang="en-US" altLang="zh-CN" sz="1600" dirty="0" err="1"/>
              <a:t>FontStyle.Bold</a:t>
            </a:r>
            <a:r>
              <a:rPr lang="en-US" altLang="zh-CN" sz="1600" dirty="0"/>
              <a:t>,</a:t>
            </a:r>
            <a:endParaRPr lang="zh-CN" altLang="zh-CN" sz="1600" dirty="0"/>
          </a:p>
          <a:p>
            <a:r>
              <a:rPr lang="en-US" altLang="zh-CN" sz="1600" dirty="0"/>
              <a:t>														 </a:t>
            </a:r>
            <a:r>
              <a:rPr lang="en-US" altLang="zh-CN" sz="1600" dirty="0" err="1"/>
              <a:t>GraphicsUnit.Point</a:t>
            </a:r>
            <a:r>
              <a:rPr lang="en-US" altLang="zh-CN" sz="1600" dirty="0"/>
              <a:t>)</a:t>
            </a:r>
            <a:endParaRPr lang="zh-CN" altLang="zh-CN" sz="1600" dirty="0"/>
          </a:p>
          <a:p>
            <a:r>
              <a:rPr lang="en-US" altLang="zh-CN" sz="1600" dirty="0"/>
              <a:t>    Rect1 = New </a:t>
            </a:r>
            <a:r>
              <a:rPr lang="en-US" altLang="zh-CN" sz="1600" dirty="0" err="1"/>
              <a:t>RectangleF</a:t>
            </a:r>
            <a:r>
              <a:rPr lang="en-US" altLang="zh-CN" sz="1600" dirty="0"/>
              <a:t>(20.0F, 20.0F, 200.0F, 20.0F) 	</a:t>
            </a:r>
            <a:r>
              <a:rPr lang="en-US" altLang="zh-CN" sz="1600" dirty="0" smtClean="0"/>
              <a:t>' </a:t>
            </a:r>
            <a:r>
              <a:rPr lang="zh-CN" altLang="zh-CN" sz="1600" dirty="0"/>
              <a:t>定义矩形结构</a:t>
            </a:r>
          </a:p>
          <a:p>
            <a:r>
              <a:rPr lang="en-US" altLang="zh-CN" sz="1600" dirty="0"/>
              <a:t>    Dim P1 As New </a:t>
            </a:r>
            <a:r>
              <a:rPr lang="en-US" altLang="zh-CN" sz="1600" dirty="0" err="1"/>
              <a:t>PointF</a:t>
            </a:r>
            <a:r>
              <a:rPr lang="en-US" altLang="zh-CN" sz="1600" dirty="0"/>
              <a:t>(20, 50) 			</a:t>
            </a:r>
            <a:r>
              <a:rPr lang="en-US" altLang="zh-CN" sz="1600" dirty="0" smtClean="0"/>
              <a:t>' </a:t>
            </a:r>
            <a:r>
              <a:rPr lang="zh-CN" altLang="zh-CN" sz="1600" dirty="0"/>
              <a:t>定义一个点</a:t>
            </a:r>
          </a:p>
          <a:p>
            <a:r>
              <a:rPr lang="en-US" altLang="zh-CN" sz="1600" dirty="0"/>
              <a:t>    g1.DrawString(</a:t>
            </a:r>
            <a:r>
              <a:rPr lang="en-US" altLang="zh-CN" sz="1600" dirty="0" err="1"/>
              <a:t>myString</a:t>
            </a:r>
            <a:r>
              <a:rPr lang="en-US" altLang="zh-CN" sz="1600" dirty="0"/>
              <a:t>, myFont1, myBrush1, P1) 	</a:t>
            </a:r>
            <a:r>
              <a:rPr lang="en-US" altLang="zh-CN" sz="1600" dirty="0" smtClean="0"/>
              <a:t>' </a:t>
            </a:r>
            <a:r>
              <a:rPr lang="zh-CN" altLang="zh-CN" sz="1600" dirty="0"/>
              <a:t>用第一种格式在窗体上输出文本</a:t>
            </a:r>
          </a:p>
          <a:p>
            <a:r>
              <a:rPr lang="en-US" altLang="zh-CN" sz="1600" dirty="0"/>
              <a:t>    g1.DrawString(</a:t>
            </a:r>
            <a:r>
              <a:rPr lang="en-US" altLang="zh-CN" sz="1600" dirty="0" err="1"/>
              <a:t>myString</a:t>
            </a:r>
            <a:r>
              <a:rPr lang="en-US" altLang="zh-CN" sz="1600" dirty="0"/>
              <a:t>, myFont2, myBrush2, 20, 80) 	</a:t>
            </a:r>
            <a:r>
              <a:rPr lang="en-US" altLang="zh-CN" sz="1600" dirty="0" smtClean="0"/>
              <a:t>' </a:t>
            </a:r>
            <a:r>
              <a:rPr lang="zh-CN" altLang="zh-CN" sz="1600" dirty="0"/>
              <a:t>用第二种格式输出文本</a:t>
            </a:r>
          </a:p>
          <a:p>
            <a:r>
              <a:rPr lang="en-US" altLang="zh-CN" sz="1600" dirty="0"/>
              <a:t>    g1.DrawString(</a:t>
            </a:r>
            <a:r>
              <a:rPr lang="en-US" altLang="zh-CN" sz="1600" dirty="0" err="1"/>
              <a:t>myString</a:t>
            </a:r>
            <a:r>
              <a:rPr lang="en-US" altLang="zh-CN" sz="1600" dirty="0"/>
              <a:t>, myFont2, myBrush3, Rect1) 	</a:t>
            </a:r>
            <a:r>
              <a:rPr lang="en-US" altLang="zh-CN" sz="1600" dirty="0" smtClean="0"/>
              <a:t>' </a:t>
            </a:r>
            <a:r>
              <a:rPr lang="zh-CN" altLang="zh-CN" sz="1600" dirty="0"/>
              <a:t>用第三种格式输出文本</a:t>
            </a:r>
          </a:p>
          <a:p>
            <a:r>
              <a:rPr lang="en-US" altLang="zh-CN" sz="1600" dirty="0"/>
              <a:t>End </a:t>
            </a:r>
            <a:r>
              <a:rPr lang="en-US" altLang="zh-CN" sz="1600" dirty="0" smtClean="0"/>
              <a:t>Sub</a:t>
            </a:r>
          </a:p>
        </p:txBody>
      </p:sp>
    </p:spTree>
    <p:extLst>
      <p:ext uri="{BB962C8B-B14F-4D97-AF65-F5344CB8AC3E}">
        <p14:creationId xmlns:p14="http://schemas.microsoft.com/office/powerpoint/2010/main" val="147699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303045" y="807648"/>
            <a:ext cx="6021200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程序运行启动后，单击“开始”按钮时的界面如图</a:t>
            </a:r>
            <a:r>
              <a:rPr lang="en-US" altLang="zh-CN" dirty="0"/>
              <a:t>7.13</a:t>
            </a:r>
            <a:r>
              <a:rPr lang="zh-CN" altLang="zh-CN" dirty="0"/>
              <a:t>所示。</a:t>
            </a:r>
          </a:p>
        </p:txBody>
      </p:sp>
      <p:pic>
        <p:nvPicPr>
          <p:cNvPr id="1026" name="Picture 2" descr="7T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85" y="1341806"/>
            <a:ext cx="3997878" cy="2687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9"/>
          <p:cNvSpPr txBox="1"/>
          <p:nvPr/>
        </p:nvSpPr>
        <p:spPr>
          <a:xfrm>
            <a:off x="621888" y="109261"/>
            <a:ext cx="4184028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zh-CN" dirty="0"/>
              <a:t>．输出文本</a:t>
            </a:r>
          </a:p>
        </p:txBody>
      </p:sp>
    </p:spTree>
    <p:extLst>
      <p:ext uri="{BB962C8B-B14F-4D97-AF65-F5344CB8AC3E}">
        <p14:creationId xmlns:p14="http://schemas.microsoft.com/office/powerpoint/2010/main" val="224573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2643114">
            <a:off x="3529134" y="2432691"/>
            <a:ext cx="1362721" cy="1447759"/>
            <a:chOff x="4819176" y="1662676"/>
            <a:chExt cx="2993523" cy="2989680"/>
          </a:xfrm>
        </p:grpSpPr>
        <p:grpSp>
          <p:nvGrpSpPr>
            <p:cNvPr id="5" name="组合 4"/>
            <p:cNvGrpSpPr/>
            <p:nvPr/>
          </p:nvGrpSpPr>
          <p:grpSpPr>
            <a:xfrm>
              <a:off x="4819176" y="1662676"/>
              <a:ext cx="2993523" cy="2989680"/>
              <a:chOff x="304800" y="673100"/>
              <a:chExt cx="4147845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矩形 6"/>
              <p:cNvSpPr>
                <a:spLocks/>
              </p:cNvSpPr>
              <p:nvPr/>
            </p:nvSpPr>
            <p:spPr>
              <a:xfrm>
                <a:off x="304800" y="673100"/>
                <a:ext cx="4147845" cy="4000500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99069" y="760412"/>
                <a:ext cx="3959307" cy="3825874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5038399" y="1880357"/>
              <a:ext cx="2555077" cy="255431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857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Palatino Linotype"/>
                <a:ea typeface="宋体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675646" y="2650031"/>
            <a:ext cx="1069702" cy="1059378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/>
          <a:p>
            <a:r>
              <a:rPr lang="en-US" altLang="zh-CN" sz="59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02</a:t>
            </a:r>
            <a:endParaRPr lang="zh-CN" altLang="en-US" sz="5900" b="1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14543" y="2704960"/>
            <a:ext cx="2074962" cy="490294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4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格式文本输出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305465" y="3195254"/>
            <a:ext cx="2454168" cy="0"/>
          </a:xfrm>
          <a:prstGeom prst="line">
            <a:avLst/>
          </a:prstGeom>
          <a:ln>
            <a:solidFill>
              <a:srgbClr val="AE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H_Others_1"/>
          <p:cNvSpPr txBox="1"/>
          <p:nvPr/>
        </p:nvSpPr>
        <p:spPr>
          <a:xfrm>
            <a:off x="4542567" y="1414219"/>
            <a:ext cx="2868858" cy="505683"/>
          </a:xfrm>
          <a:prstGeom prst="rect">
            <a:avLst/>
          </a:prstGeom>
          <a:noFill/>
        </p:spPr>
        <p:txBody>
          <a:bodyPr wrap="square" lIns="119792" tIns="59896" rIns="119792" bIns="59896">
            <a:spAutoFit/>
          </a:bodyPr>
          <a:lstStyle/>
          <a:p>
            <a:pPr algn="ctr">
              <a:defRPr/>
            </a:pPr>
            <a:r>
              <a:rPr lang="en-US" altLang="zh-CN" sz="2500" spc="394" dirty="0">
                <a:solidFill>
                  <a:srgbClr val="C4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Contents</a:t>
            </a:r>
            <a:endParaRPr lang="zh-CN" altLang="en-US" sz="2500" spc="394" dirty="0">
              <a:solidFill>
                <a:srgbClr val="C4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19" name="MH_Others_2"/>
          <p:cNvSpPr txBox="1">
            <a:spLocks noChangeArrowheads="1"/>
          </p:cNvSpPr>
          <p:nvPr/>
        </p:nvSpPr>
        <p:spPr bwMode="auto">
          <a:xfrm>
            <a:off x="4146923" y="439097"/>
            <a:ext cx="3612710" cy="87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9792" tIns="59896" rIns="119792" bIns="59896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5300">
                <a:solidFill>
                  <a:srgbClr val="AE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目录</a:t>
            </a:r>
            <a:endParaRPr lang="zh-CN" altLang="en-US" sz="5300" dirty="0">
              <a:solidFill>
                <a:srgbClr val="AE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12374" y="1687966"/>
            <a:ext cx="4931791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962675" y="1687966"/>
            <a:ext cx="4923128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head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本占位符 5"/>
          <p:cNvSpPr txBox="1">
            <a:spLocks/>
          </p:cNvSpPr>
          <p:nvPr/>
        </p:nvSpPr>
        <p:spPr>
          <a:xfrm>
            <a:off x="5671603" y="3328442"/>
            <a:ext cx="1739821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zh-CN" dirty="0">
                <a:solidFill>
                  <a:schemeClr val="tx1"/>
                </a:solidFill>
              </a:rPr>
              <a:t>．文本对齐</a:t>
            </a:r>
          </a:p>
        </p:txBody>
      </p:sp>
      <p:sp>
        <p:nvSpPr>
          <p:cNvPr id="15" name="文本占位符 5"/>
          <p:cNvSpPr txBox="1">
            <a:spLocks/>
          </p:cNvSpPr>
          <p:nvPr/>
        </p:nvSpPr>
        <p:spPr>
          <a:xfrm>
            <a:off x="5671603" y="3751698"/>
            <a:ext cx="1739821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zh-CN" dirty="0">
                <a:solidFill>
                  <a:schemeClr val="tx1"/>
                </a:solidFill>
              </a:rPr>
              <a:t>．文本排列方向</a:t>
            </a:r>
          </a:p>
        </p:txBody>
      </p:sp>
      <p:sp>
        <p:nvSpPr>
          <p:cNvPr id="16" name="文本占位符 5"/>
          <p:cNvSpPr txBox="1">
            <a:spLocks/>
          </p:cNvSpPr>
          <p:nvPr/>
        </p:nvSpPr>
        <p:spPr>
          <a:xfrm>
            <a:off x="5662638" y="4166408"/>
            <a:ext cx="1739821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3</a:t>
            </a:r>
            <a:r>
              <a:rPr lang="zh-CN" altLang="zh-CN" dirty="0">
                <a:solidFill>
                  <a:schemeClr val="tx1"/>
                </a:solidFill>
              </a:rPr>
              <a:t>．制表位</a:t>
            </a:r>
          </a:p>
        </p:txBody>
      </p:sp>
    </p:spTree>
    <p:extLst>
      <p:ext uri="{BB962C8B-B14F-4D97-AF65-F5344CB8AC3E}">
        <p14:creationId xmlns:p14="http://schemas.microsoft.com/office/powerpoint/2010/main" val="162988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/>
      <p:bldP spid="19" grpId="0"/>
      <p:bldP spid="14" grpId="0" animBg="1"/>
      <p:bldP spid="15" grpId="0" animBg="1"/>
      <p:bldP spid="1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1"/>
            <a:ext cx="4184028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zh-CN" dirty="0"/>
              <a:t>．文本对齐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31358" y="988828"/>
            <a:ext cx="9633098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b="1" dirty="0"/>
              <a:t>（</a:t>
            </a:r>
            <a:r>
              <a:rPr lang="en-US" altLang="zh-CN" b="1" dirty="0"/>
              <a:t>1</a:t>
            </a:r>
            <a:r>
              <a:rPr lang="zh-CN" altLang="zh-CN" b="1" dirty="0"/>
              <a:t>）</a:t>
            </a:r>
            <a:r>
              <a:rPr lang="en-US" altLang="zh-CN" b="1" dirty="0"/>
              <a:t>Alignment</a:t>
            </a:r>
            <a:r>
              <a:rPr lang="zh-CN" altLang="zh-CN" b="1" dirty="0"/>
              <a:t>属性</a:t>
            </a:r>
          </a:p>
          <a:p>
            <a:pPr indent="446088"/>
            <a:r>
              <a:rPr lang="en-US" altLang="zh-CN" dirty="0"/>
              <a:t>Alignment</a:t>
            </a:r>
            <a:r>
              <a:rPr lang="zh-CN" altLang="zh-CN" dirty="0"/>
              <a:t>属性用来指定文本在矩形内的对齐方式，其取值类型为</a:t>
            </a:r>
            <a:r>
              <a:rPr lang="en-US" altLang="zh-CN" dirty="0" err="1"/>
              <a:t>StringAlignment</a:t>
            </a:r>
            <a:r>
              <a:rPr lang="zh-CN" altLang="zh-CN" dirty="0"/>
              <a:t>枚举，该枚举包含</a:t>
            </a:r>
            <a:r>
              <a:rPr lang="en-US" altLang="zh-CN" dirty="0"/>
              <a:t>3</a:t>
            </a:r>
            <a:r>
              <a:rPr lang="zh-CN" altLang="zh-CN" dirty="0"/>
              <a:t>个成员值，用来指定</a:t>
            </a:r>
            <a:r>
              <a:rPr lang="en-US" altLang="zh-CN" dirty="0"/>
              <a:t>3</a:t>
            </a:r>
            <a:r>
              <a:rPr lang="zh-CN" altLang="zh-CN" dirty="0"/>
              <a:t>种对齐方式，见表</a:t>
            </a:r>
            <a:r>
              <a:rPr lang="en-US" altLang="zh-CN" dirty="0"/>
              <a:t>7.9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5" name="圆角矩形 4"/>
          <p:cNvSpPr/>
          <p:nvPr/>
        </p:nvSpPr>
        <p:spPr>
          <a:xfrm>
            <a:off x="1425317" y="3876208"/>
            <a:ext cx="8558655" cy="9704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Dim  </a:t>
            </a:r>
            <a:r>
              <a:rPr lang="en-US" altLang="zh-CN" dirty="0" err="1"/>
              <a:t>MySF</a:t>
            </a:r>
            <a:r>
              <a:rPr lang="en-US" altLang="zh-CN" dirty="0"/>
              <a:t>  As  New  </a:t>
            </a:r>
            <a:r>
              <a:rPr lang="en-US" altLang="zh-CN" dirty="0" err="1"/>
              <a:t>StringFormat</a:t>
            </a:r>
            <a:r>
              <a:rPr lang="en-US" altLang="zh-CN" dirty="0"/>
              <a:t>()</a:t>
            </a:r>
            <a:endParaRPr lang="zh-CN" altLang="zh-CN" dirty="0"/>
          </a:p>
          <a:p>
            <a:r>
              <a:rPr lang="en-US" altLang="zh-CN" dirty="0" err="1"/>
              <a:t>MySF.Alignment</a:t>
            </a:r>
            <a:r>
              <a:rPr lang="en-US" altLang="zh-CN" dirty="0"/>
              <a:t> = </a:t>
            </a:r>
            <a:r>
              <a:rPr lang="en-US" altLang="zh-CN" dirty="0" err="1"/>
              <a:t>StringAlignment.Center</a:t>
            </a:r>
            <a:endParaRPr lang="zh-CN" altLang="zh-CN" dirty="0"/>
          </a:p>
          <a:p>
            <a:r>
              <a:rPr lang="en-US" altLang="zh-CN" dirty="0" err="1"/>
              <a:t>MySF.LineAlignment</a:t>
            </a:r>
            <a:r>
              <a:rPr lang="en-US" altLang="zh-CN" dirty="0"/>
              <a:t> = </a:t>
            </a:r>
            <a:r>
              <a:rPr lang="en-US" altLang="zh-CN" dirty="0" err="1"/>
              <a:t>StringAlignment.Center</a:t>
            </a:r>
            <a:endParaRPr lang="zh-CN" altLang="zh-CN" dirty="0"/>
          </a:p>
        </p:txBody>
      </p:sp>
      <p:sp>
        <p:nvSpPr>
          <p:cNvPr id="6" name="矩形 5"/>
          <p:cNvSpPr/>
          <p:nvPr/>
        </p:nvSpPr>
        <p:spPr>
          <a:xfrm>
            <a:off x="1031358" y="1867543"/>
            <a:ext cx="5940425" cy="1923604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46088"/>
            <a:r>
              <a:rPr lang="zh-CN" altLang="zh-CN" b="1" dirty="0"/>
              <a:t>（</a:t>
            </a:r>
            <a:r>
              <a:rPr lang="en-US" altLang="zh-CN" b="1" dirty="0"/>
              <a:t>2</a:t>
            </a:r>
            <a:r>
              <a:rPr lang="zh-CN" altLang="zh-CN" b="1" dirty="0"/>
              <a:t>）</a:t>
            </a:r>
            <a:r>
              <a:rPr lang="en-US" altLang="zh-CN" b="1" dirty="0" err="1"/>
              <a:t>LineAlignment</a:t>
            </a:r>
            <a:r>
              <a:rPr lang="zh-CN" altLang="zh-CN" b="1" dirty="0"/>
              <a:t>属性</a:t>
            </a:r>
          </a:p>
          <a:p>
            <a:pPr indent="446088"/>
            <a:r>
              <a:rPr lang="en-US" altLang="zh-CN" dirty="0" err="1"/>
              <a:t>LineAlignment</a:t>
            </a:r>
            <a:r>
              <a:rPr lang="zh-CN" altLang="zh-CN" dirty="0"/>
              <a:t>属性用来指定每行文本在矩形内的对齐方式，其取值类型与</a:t>
            </a:r>
            <a:r>
              <a:rPr lang="en-US" altLang="zh-CN" dirty="0"/>
              <a:t>Alignment</a:t>
            </a:r>
            <a:r>
              <a:rPr lang="zh-CN" altLang="zh-CN" dirty="0"/>
              <a:t>属性的取值类型相同。</a:t>
            </a:r>
          </a:p>
          <a:p>
            <a:pPr indent="446088"/>
            <a:r>
              <a:rPr lang="zh-CN" altLang="zh-CN" dirty="0"/>
              <a:t>组合使用上面的两个属性，可以使文本在矩形内按指定的对齐方式显示。要使用对齐方式的属性，需先定义一个</a:t>
            </a:r>
            <a:r>
              <a:rPr lang="en-US" altLang="zh-CN" dirty="0" err="1"/>
              <a:t>StringFormat</a:t>
            </a:r>
            <a:r>
              <a:rPr lang="zh-CN" altLang="zh-CN" dirty="0"/>
              <a:t>类型的对象。例如，定义文本对齐方式为居中，每行也居中显示，代码如下：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40871"/>
              </p:ext>
            </p:extLst>
          </p:nvPr>
        </p:nvGraphicFramePr>
        <p:xfrm>
          <a:off x="7130547" y="2016545"/>
          <a:ext cx="2874689" cy="1577260"/>
        </p:xfrm>
        <a:graphic>
          <a:graphicData uri="http://schemas.openxmlformats.org/drawingml/2006/table">
            <a:tbl>
              <a:tblPr firstRow="1" bandRow="1" bandCol="1"/>
              <a:tblGrid>
                <a:gridCol w="1467866"/>
                <a:gridCol w="1406823"/>
              </a:tblGrid>
              <a:tr h="394315"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枚举成员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对齐方式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</a:tr>
              <a:tr h="394315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Center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居中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315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Far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右对齐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315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Near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左对齐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233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1"/>
            <a:ext cx="4184028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zh-CN" dirty="0"/>
              <a:t>．文本排列方向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871870"/>
            <a:ext cx="9388549" cy="832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>
              <a:lnSpc>
                <a:spcPct val="150000"/>
              </a:lnSpc>
            </a:pPr>
            <a:r>
              <a:rPr lang="zh-CN" altLang="zh-CN" dirty="0"/>
              <a:t>要指定输出文本的排列方向，可以通过</a:t>
            </a:r>
            <a:r>
              <a:rPr lang="en-US" altLang="zh-CN" dirty="0" err="1"/>
              <a:t>StringFormat</a:t>
            </a:r>
            <a:r>
              <a:rPr lang="zh-CN" altLang="zh-CN" dirty="0"/>
              <a:t>对象的</a:t>
            </a:r>
            <a:r>
              <a:rPr lang="en-US" altLang="zh-CN" dirty="0" err="1"/>
              <a:t>FormatFlags</a:t>
            </a:r>
            <a:r>
              <a:rPr lang="zh-CN" altLang="zh-CN" dirty="0"/>
              <a:t>属性来设置。</a:t>
            </a:r>
            <a:r>
              <a:rPr lang="en-US" altLang="zh-CN" dirty="0" err="1"/>
              <a:t>FormatFlags</a:t>
            </a:r>
            <a:r>
              <a:rPr lang="zh-CN" altLang="zh-CN" dirty="0"/>
              <a:t>属性的取值类型为</a:t>
            </a:r>
            <a:r>
              <a:rPr lang="en-US" altLang="zh-CN" dirty="0" err="1"/>
              <a:t>StringFormatFlags</a:t>
            </a:r>
            <a:r>
              <a:rPr lang="zh-CN" altLang="zh-CN" dirty="0"/>
              <a:t>枚举，表</a:t>
            </a:r>
            <a:r>
              <a:rPr lang="en-US" altLang="zh-CN" dirty="0"/>
              <a:t>7.10</a:t>
            </a:r>
            <a:r>
              <a:rPr lang="zh-CN" altLang="zh-CN" dirty="0"/>
              <a:t>列出了该枚举的部分成员值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517682"/>
              </p:ext>
            </p:extLst>
          </p:nvPr>
        </p:nvGraphicFramePr>
        <p:xfrm>
          <a:off x="3682191" y="1931914"/>
          <a:ext cx="4760060" cy="1002672"/>
        </p:xfrm>
        <a:graphic>
          <a:graphicData uri="http://schemas.openxmlformats.org/drawingml/2006/table">
            <a:tbl>
              <a:tblPr firstRow="1" bandRow="1" bandCol="1"/>
              <a:tblGrid>
                <a:gridCol w="2200526"/>
                <a:gridCol w="2559534"/>
              </a:tblGrid>
              <a:tr h="334224"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 dirty="0">
                          <a:effectLst/>
                          <a:latin typeface="Times New Roman"/>
                          <a:ea typeface="宋体"/>
                        </a:rPr>
                        <a:t>枚举成员</a:t>
                      </a:r>
                      <a:endParaRPr lang="zh-CN" sz="1400" kern="105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排列方向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</a:tr>
              <a:tr h="334224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DirectionRightToLeft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指定文本从右到左排列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224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DirectionVertical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指定文本垂直</a:t>
                      </a:r>
                      <a:r>
                        <a:rPr lang="zh-CN" sz="1400" kern="1050" dirty="0" smtClean="0">
                          <a:effectLst/>
                          <a:latin typeface="Times New Roman"/>
                          <a:ea typeface="宋体"/>
                        </a:rPr>
                        <a:t>排列</a:t>
                      </a:r>
                      <a:endParaRPr lang="zh-CN" sz="1400" kern="105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488333" y="2947706"/>
            <a:ext cx="4544834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例如，定义文本为垂直排列方向，代码如下：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05516" y="3301649"/>
            <a:ext cx="8357191" cy="68103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Dim  </a:t>
            </a:r>
            <a:r>
              <a:rPr lang="en-US" altLang="zh-CN" dirty="0" err="1"/>
              <a:t>MySF</a:t>
            </a:r>
            <a:r>
              <a:rPr lang="en-US" altLang="zh-CN" dirty="0"/>
              <a:t>  As  New  </a:t>
            </a:r>
            <a:r>
              <a:rPr lang="en-US" altLang="zh-CN" dirty="0" err="1"/>
              <a:t>StringFormat</a:t>
            </a:r>
            <a:r>
              <a:rPr lang="en-US" altLang="zh-CN" dirty="0"/>
              <a:t>()</a:t>
            </a:r>
            <a:endParaRPr lang="zh-CN" altLang="zh-CN" dirty="0"/>
          </a:p>
          <a:p>
            <a:r>
              <a:rPr lang="en-US" altLang="zh-CN" dirty="0" err="1"/>
              <a:t>MySF.FormatFlags</a:t>
            </a:r>
            <a:r>
              <a:rPr lang="en-US" altLang="zh-CN" dirty="0"/>
              <a:t> = </a:t>
            </a:r>
            <a:r>
              <a:rPr lang="en-US" altLang="zh-CN" dirty="0" err="1" smtClean="0"/>
              <a:t>StringFormatFlags.DirectionVertical</a:t>
            </a:r>
            <a:endParaRPr lang="zh-CN" altLang="zh-CN" dirty="0"/>
          </a:p>
        </p:txBody>
      </p:sp>
      <p:sp>
        <p:nvSpPr>
          <p:cNvPr id="8" name="矩形 7"/>
          <p:cNvSpPr/>
          <p:nvPr/>
        </p:nvSpPr>
        <p:spPr>
          <a:xfrm>
            <a:off x="1435394" y="3983250"/>
            <a:ext cx="8697433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【例</a:t>
            </a:r>
            <a:r>
              <a:rPr lang="en-US" altLang="zh-CN" dirty="0"/>
              <a:t>7.5</a:t>
            </a:r>
            <a:r>
              <a:rPr lang="zh-CN" altLang="zh-CN" dirty="0"/>
              <a:t>】 分别采用水平和垂直方式输出古诗文。</a:t>
            </a:r>
          </a:p>
          <a:p>
            <a:r>
              <a:rPr lang="zh-CN" altLang="zh-CN" dirty="0"/>
              <a:t>新建一个项目，在窗体中放一个按钮，在按钮单击事件中</a:t>
            </a:r>
            <a:r>
              <a:rPr lang="zh-CN" altLang="zh-CN" dirty="0">
                <a:hlinkClick r:id="rId3" action="ppaction://hlinkfile"/>
              </a:rPr>
              <a:t>编程，</a:t>
            </a:r>
            <a:r>
              <a:rPr lang="zh-CN" altLang="zh-CN" dirty="0" smtClean="0">
                <a:hlinkClick r:id="rId3" action="ppaction://hlinkfile"/>
              </a:rPr>
              <a:t>程序代码</a:t>
            </a:r>
            <a:r>
              <a:rPr lang="zh-CN" altLang="en-US" dirty="0" smtClean="0">
                <a:hlinkClick r:id="rId3" action="ppaction://hlinkfile"/>
              </a:rPr>
              <a:t>。</a:t>
            </a:r>
            <a:endParaRPr lang="zh-CN" altLang="zh-CN" dirty="0"/>
          </a:p>
          <a:p>
            <a:r>
              <a:rPr lang="zh-CN" altLang="zh-CN" dirty="0"/>
              <a:t>程序运行启动后，当单击“开始”按钮时界面如图</a:t>
            </a:r>
            <a:r>
              <a:rPr lang="en-US" altLang="zh-CN" dirty="0"/>
              <a:t>7.14</a:t>
            </a:r>
            <a:r>
              <a:rPr lang="zh-CN" altLang="zh-CN" dirty="0"/>
              <a:t>所示。</a:t>
            </a:r>
          </a:p>
        </p:txBody>
      </p:sp>
      <p:pic>
        <p:nvPicPr>
          <p:cNvPr id="2049" name="Picture 1" descr="7T1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564" y="4755671"/>
            <a:ext cx="2553143" cy="1600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962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1"/>
            <a:ext cx="4184028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3</a:t>
            </a:r>
            <a:r>
              <a:rPr lang="zh-CN" altLang="zh-CN" dirty="0"/>
              <a:t>．制表位</a:t>
            </a:r>
          </a:p>
        </p:txBody>
      </p:sp>
      <p:sp>
        <p:nvSpPr>
          <p:cNvPr id="3" name="矩形 2"/>
          <p:cNvSpPr/>
          <p:nvPr/>
        </p:nvSpPr>
        <p:spPr>
          <a:xfrm>
            <a:off x="1471023" y="889494"/>
            <a:ext cx="7949424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制表位可以用</a:t>
            </a:r>
            <a:r>
              <a:rPr lang="en-US" altLang="zh-CN" dirty="0" err="1"/>
              <a:t>StringFormat</a:t>
            </a:r>
            <a:r>
              <a:rPr lang="zh-CN" altLang="zh-CN" dirty="0"/>
              <a:t>对象的</a:t>
            </a:r>
            <a:r>
              <a:rPr lang="en-US" altLang="zh-CN" dirty="0" err="1"/>
              <a:t>SetTabStops</a:t>
            </a:r>
            <a:r>
              <a:rPr lang="zh-CN" altLang="zh-CN" dirty="0"/>
              <a:t>方法来设置，该方法的语法格式如下：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1616377" y="1243437"/>
            <a:ext cx="8069883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 err="1"/>
              <a:t>SetTabStops</a:t>
            </a:r>
            <a:r>
              <a:rPr lang="en-US" altLang="zh-CN" dirty="0"/>
              <a:t>(</a:t>
            </a:r>
            <a:r>
              <a:rPr lang="zh-CN" altLang="zh-CN" dirty="0"/>
              <a:t>偏移量</a:t>
            </a:r>
            <a:r>
              <a:rPr lang="en-US" altLang="zh-CN" dirty="0"/>
              <a:t>, </a:t>
            </a:r>
            <a:r>
              <a:rPr lang="zh-CN" altLang="zh-CN" dirty="0"/>
              <a:t>制表位</a:t>
            </a:r>
            <a:r>
              <a:rPr lang="en-US" altLang="zh-CN" dirty="0"/>
              <a:t>)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978309" y="1635034"/>
            <a:ext cx="989879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其中：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）偏移量，</a:t>
            </a:r>
            <a:r>
              <a:rPr lang="en-US" altLang="zh-CN" dirty="0"/>
              <a:t>Single</a:t>
            </a:r>
            <a:r>
              <a:rPr lang="zh-CN" altLang="zh-CN" dirty="0"/>
              <a:t>类型，指定文本行的开头与第一个制表位之间的空格数。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）制表位，</a:t>
            </a:r>
            <a:r>
              <a:rPr lang="en-US" altLang="zh-CN" dirty="0"/>
              <a:t>Single</a:t>
            </a:r>
            <a:r>
              <a:rPr lang="zh-CN" altLang="zh-CN" dirty="0"/>
              <a:t>类型的数组，指定制表位之间的距离（即空格数）。</a:t>
            </a:r>
          </a:p>
          <a:p>
            <a:pPr indent="446088"/>
            <a:r>
              <a:rPr lang="zh-CN" altLang="zh-CN" dirty="0"/>
              <a:t>例如，下面代码先定义一个</a:t>
            </a:r>
            <a:r>
              <a:rPr lang="en-US" altLang="zh-CN" dirty="0" err="1"/>
              <a:t>StringFormat</a:t>
            </a:r>
            <a:r>
              <a:rPr lang="zh-CN" altLang="zh-CN" dirty="0"/>
              <a:t>对象，然后用</a:t>
            </a:r>
            <a:r>
              <a:rPr lang="en-US" altLang="zh-CN" dirty="0" err="1"/>
              <a:t>SetTabStops</a:t>
            </a:r>
            <a:r>
              <a:rPr lang="zh-CN" altLang="zh-CN" dirty="0"/>
              <a:t>方法来设置制表位，代码如下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6" name="圆角矩形 5"/>
          <p:cNvSpPr/>
          <p:nvPr/>
        </p:nvSpPr>
        <p:spPr>
          <a:xfrm>
            <a:off x="1616377" y="2773807"/>
            <a:ext cx="8069883" cy="9704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Dim  </a:t>
            </a:r>
            <a:r>
              <a:rPr lang="en-US" altLang="zh-CN" dirty="0" err="1"/>
              <a:t>MySF</a:t>
            </a:r>
            <a:r>
              <a:rPr lang="en-US" altLang="zh-CN" dirty="0"/>
              <a:t>  As  New  </a:t>
            </a:r>
            <a:r>
              <a:rPr lang="en-US" altLang="zh-CN" dirty="0" err="1"/>
              <a:t>StringFormat</a:t>
            </a:r>
            <a:r>
              <a:rPr lang="en-US" altLang="zh-CN" dirty="0"/>
              <a:t>()</a:t>
            </a:r>
            <a:endParaRPr lang="zh-CN" altLang="zh-CN" dirty="0"/>
          </a:p>
          <a:p>
            <a:r>
              <a:rPr lang="en-US" altLang="zh-CN" dirty="0"/>
              <a:t>Dim  tabs  As  Single() = {100, 80, 80, 80}</a:t>
            </a:r>
            <a:endParaRPr lang="zh-CN" altLang="zh-CN" dirty="0"/>
          </a:p>
          <a:p>
            <a:r>
              <a:rPr lang="en-US" altLang="zh-CN" dirty="0" err="1"/>
              <a:t>MySF.SetTabStops</a:t>
            </a:r>
            <a:r>
              <a:rPr lang="en-US" altLang="zh-CN" dirty="0"/>
              <a:t>(0, tabs)</a:t>
            </a:r>
            <a:endParaRPr lang="zh-CN" altLang="zh-CN" dirty="0"/>
          </a:p>
        </p:txBody>
      </p:sp>
      <p:sp>
        <p:nvSpPr>
          <p:cNvPr id="7" name="TextBox 6"/>
          <p:cNvSpPr txBox="1"/>
          <p:nvPr/>
        </p:nvSpPr>
        <p:spPr>
          <a:xfrm>
            <a:off x="978309" y="3934047"/>
            <a:ext cx="951602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在上面例子中，指定了要输出的文本行与第一个制表位之间的空格数为</a:t>
            </a:r>
            <a:r>
              <a:rPr lang="en-US" altLang="zh-CN" dirty="0"/>
              <a:t>0</a:t>
            </a:r>
            <a:r>
              <a:rPr lang="zh-CN" altLang="zh-CN" dirty="0"/>
              <a:t>（偏移量），制表位之间的空格数分别为</a:t>
            </a:r>
            <a:r>
              <a:rPr lang="en-US" altLang="zh-CN" dirty="0"/>
              <a:t>100</a:t>
            </a:r>
            <a:r>
              <a:rPr lang="zh-CN" altLang="zh-CN" dirty="0"/>
              <a:t>、</a:t>
            </a:r>
            <a:r>
              <a:rPr lang="en-US" altLang="zh-CN" dirty="0"/>
              <a:t>80</a:t>
            </a:r>
            <a:r>
              <a:rPr lang="zh-CN" altLang="zh-CN" dirty="0"/>
              <a:t>、</a:t>
            </a:r>
            <a:r>
              <a:rPr lang="en-US" altLang="zh-CN" dirty="0"/>
              <a:t>80</a:t>
            </a:r>
            <a:r>
              <a:rPr lang="zh-CN" altLang="zh-CN" dirty="0"/>
              <a:t>、</a:t>
            </a:r>
            <a:r>
              <a:rPr lang="en-US" altLang="zh-CN" dirty="0"/>
              <a:t>80</a:t>
            </a:r>
            <a:r>
              <a:rPr lang="zh-CN" altLang="zh-CN" dirty="0"/>
              <a:t>，即要输出的文本分</a:t>
            </a:r>
            <a:r>
              <a:rPr lang="en-US" altLang="zh-CN" dirty="0"/>
              <a:t>5</a:t>
            </a:r>
            <a:r>
              <a:rPr lang="zh-CN" altLang="zh-CN" dirty="0"/>
              <a:t>列显示，第一列和第二列之间的距离为</a:t>
            </a:r>
            <a:r>
              <a:rPr lang="en-US" altLang="zh-CN" dirty="0"/>
              <a:t>100</a:t>
            </a:r>
            <a:r>
              <a:rPr lang="zh-CN" altLang="zh-CN" dirty="0"/>
              <a:t>，其后各列之间的距离为</a:t>
            </a:r>
            <a:r>
              <a:rPr lang="en-US" altLang="zh-CN" dirty="0"/>
              <a:t>80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90151377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1"/>
            <a:ext cx="4184028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3</a:t>
            </a:r>
            <a:r>
              <a:rPr lang="zh-CN" altLang="zh-CN" dirty="0"/>
              <a:t>．制表位</a:t>
            </a:r>
          </a:p>
        </p:txBody>
      </p:sp>
      <p:sp>
        <p:nvSpPr>
          <p:cNvPr id="3" name="矩形 2"/>
          <p:cNvSpPr/>
          <p:nvPr/>
        </p:nvSpPr>
        <p:spPr>
          <a:xfrm>
            <a:off x="1524463" y="754486"/>
            <a:ext cx="5854808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VB.NET</a:t>
            </a:r>
            <a:r>
              <a:rPr lang="zh-CN" altLang="zh-CN" dirty="0"/>
              <a:t>中，</a:t>
            </a:r>
            <a:r>
              <a:rPr lang="en-US" altLang="zh-CN" dirty="0" err="1"/>
              <a:t>ControlChars</a:t>
            </a:r>
            <a:r>
              <a:rPr lang="zh-CN" altLang="zh-CN" dirty="0"/>
              <a:t>模块提供了多个控制符，见表</a:t>
            </a:r>
            <a:r>
              <a:rPr lang="en-US" altLang="zh-CN" dirty="0"/>
              <a:t>7.11</a:t>
            </a:r>
            <a:r>
              <a:rPr lang="zh-CN" altLang="zh-CN" dirty="0"/>
              <a:t>。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846322"/>
              </p:ext>
            </p:extLst>
          </p:nvPr>
        </p:nvGraphicFramePr>
        <p:xfrm>
          <a:off x="2597859" y="1299868"/>
          <a:ext cx="7024606" cy="2942522"/>
        </p:xfrm>
        <a:graphic>
          <a:graphicData uri="http://schemas.openxmlformats.org/drawingml/2006/table">
            <a:tbl>
              <a:tblPr firstRow="1" bandRow="1" bandCol="1"/>
              <a:tblGrid>
                <a:gridCol w="1239468"/>
                <a:gridCol w="1499003"/>
                <a:gridCol w="2053376"/>
                <a:gridCol w="2232759"/>
              </a:tblGrid>
              <a:tr h="267502"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成员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字符常量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等效字符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说明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</a:tr>
              <a:tr h="267502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CrLf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vbCrLf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Chr(13) + Chr(10)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回车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/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换行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7502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Cr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vbCr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Chr(13) 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回车符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7502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Lf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vbLf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Chr(10)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换行符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7502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NewLine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vbNewLine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Chr(13) + Chr(10)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新行符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7502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NullChar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vbNullChar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Chr(0)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值为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0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的字符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5004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n/a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vbNullString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值为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0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的字符串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用于调用外部过程</a:t>
                      </a:r>
                    </a:p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与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0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长度字符串不同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7502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Tab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vbTab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Chr(9) 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Tab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字符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7502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Back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vbBack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Chr(8) 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退格字符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7502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Quote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Chr(34) 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单（或双）引号字符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18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1"/>
            <a:ext cx="4184028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3</a:t>
            </a:r>
            <a:r>
              <a:rPr lang="zh-CN" altLang="zh-CN" dirty="0"/>
              <a:t>．制表位</a:t>
            </a:r>
          </a:p>
        </p:txBody>
      </p:sp>
      <p:sp>
        <p:nvSpPr>
          <p:cNvPr id="3" name="矩形 2"/>
          <p:cNvSpPr/>
          <p:nvPr/>
        </p:nvSpPr>
        <p:spPr>
          <a:xfrm>
            <a:off x="1095153" y="874654"/>
            <a:ext cx="939918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当调用输出和显示方法时，可以在输出的文本中用表</a:t>
            </a:r>
            <a:r>
              <a:rPr lang="en-US" altLang="zh-CN" dirty="0"/>
              <a:t>7.11</a:t>
            </a:r>
            <a:r>
              <a:rPr lang="zh-CN" altLang="zh-CN" dirty="0"/>
              <a:t>中的常数或成员来代替实际的值。例如：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1290269" y="1228597"/>
            <a:ext cx="8438522" cy="68103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Dim  S1  As  String</a:t>
            </a:r>
            <a:endParaRPr lang="zh-CN" altLang="zh-CN" dirty="0"/>
          </a:p>
          <a:p>
            <a:r>
              <a:rPr lang="en-US" altLang="zh-CN" dirty="0"/>
              <a:t>S1 = "</a:t>
            </a:r>
            <a:r>
              <a:rPr lang="zh-CN" altLang="zh-CN" dirty="0"/>
              <a:t>数学</a:t>
            </a:r>
            <a:r>
              <a:rPr lang="en-US" altLang="zh-CN" dirty="0"/>
              <a:t>" &amp; </a:t>
            </a:r>
            <a:r>
              <a:rPr lang="en-US" altLang="zh-CN" dirty="0" err="1"/>
              <a:t>ControlChars.Tab</a:t>
            </a:r>
            <a:r>
              <a:rPr lang="en-US" altLang="zh-CN" dirty="0"/>
              <a:t> &amp; "</a:t>
            </a:r>
            <a:r>
              <a:rPr lang="zh-CN" altLang="zh-CN" dirty="0"/>
              <a:t>语文</a:t>
            </a:r>
            <a:r>
              <a:rPr lang="en-US" altLang="zh-CN" dirty="0"/>
              <a:t>" &amp; </a:t>
            </a:r>
            <a:r>
              <a:rPr lang="en-US" altLang="zh-CN" dirty="0" err="1"/>
              <a:t>ControlChars.CrLf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723014" y="1915492"/>
            <a:ext cx="9579935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42925"/>
            <a:r>
              <a:rPr lang="zh-CN" altLang="zh-CN" dirty="0"/>
              <a:t>上面的语句定义了一个字符串，包含两个子字符串、一个</a:t>
            </a:r>
            <a:r>
              <a:rPr lang="en-US" altLang="zh-CN" dirty="0"/>
              <a:t>Tab</a:t>
            </a:r>
            <a:r>
              <a:rPr lang="zh-CN" altLang="zh-CN" dirty="0"/>
              <a:t>字符、一个回车换行符，它与下面使用字符常数的语句等价：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290269" y="2523055"/>
            <a:ext cx="8438522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S1 = "</a:t>
            </a:r>
            <a:r>
              <a:rPr lang="zh-CN" altLang="zh-CN" dirty="0"/>
              <a:t>数学</a:t>
            </a:r>
            <a:r>
              <a:rPr lang="en-US" altLang="zh-CN" dirty="0"/>
              <a:t>" &amp; </a:t>
            </a:r>
            <a:r>
              <a:rPr lang="en-US" altLang="zh-CN" dirty="0" err="1"/>
              <a:t>vbTab</a:t>
            </a:r>
            <a:r>
              <a:rPr lang="en-US" altLang="zh-CN" dirty="0"/>
              <a:t> &amp; "</a:t>
            </a:r>
            <a:r>
              <a:rPr lang="zh-CN" altLang="zh-CN" dirty="0"/>
              <a:t>语文</a:t>
            </a:r>
            <a:r>
              <a:rPr lang="en-US" altLang="zh-CN" dirty="0"/>
              <a:t>" &amp; </a:t>
            </a:r>
            <a:r>
              <a:rPr lang="en-US" altLang="zh-CN" dirty="0" err="1"/>
              <a:t>vbCrLf</a:t>
            </a:r>
            <a:endParaRPr lang="zh-CN" altLang="zh-CN" dirty="0"/>
          </a:p>
        </p:txBody>
      </p:sp>
      <p:sp>
        <p:nvSpPr>
          <p:cNvPr id="7" name="TextBox 6"/>
          <p:cNvSpPr txBox="1"/>
          <p:nvPr/>
        </p:nvSpPr>
        <p:spPr>
          <a:xfrm>
            <a:off x="1190847" y="3030279"/>
            <a:ext cx="9112102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【例</a:t>
            </a:r>
            <a:r>
              <a:rPr lang="en-US" altLang="zh-CN" dirty="0"/>
              <a:t>7.6</a:t>
            </a:r>
            <a:r>
              <a:rPr lang="zh-CN" altLang="zh-CN" dirty="0"/>
              <a:t>】 利用制表符，在窗体中输出学生成绩表。</a:t>
            </a:r>
          </a:p>
          <a:p>
            <a:r>
              <a:rPr lang="zh-CN" altLang="zh-CN" dirty="0"/>
              <a:t>新建一个项目，在窗体中放一个按钮，在按钮单击事件</a:t>
            </a:r>
            <a:r>
              <a:rPr lang="zh-CN" altLang="zh-CN" dirty="0">
                <a:hlinkClick r:id="rId3" action="ppaction://hlinkfile"/>
              </a:rPr>
              <a:t>中编程，</a:t>
            </a:r>
            <a:r>
              <a:rPr lang="zh-CN" altLang="zh-CN" dirty="0" smtClean="0">
                <a:hlinkClick r:id="rId3" action="ppaction://hlinkfile"/>
              </a:rPr>
              <a:t>程序代码</a:t>
            </a:r>
            <a:r>
              <a:rPr lang="zh-CN" altLang="en-US" dirty="0" smtClean="0">
                <a:hlinkClick r:id="rId3" action="ppaction://hlinkfile"/>
              </a:rPr>
              <a:t>。</a:t>
            </a:r>
            <a:endParaRPr lang="zh-CN" altLang="zh-CN" dirty="0"/>
          </a:p>
          <a:p>
            <a:r>
              <a:rPr lang="zh-CN" altLang="zh-CN" dirty="0"/>
              <a:t>程序运行启动后，单击“开始”按钮时的界面如图</a:t>
            </a:r>
            <a:r>
              <a:rPr lang="en-US" altLang="zh-CN" dirty="0"/>
              <a:t>7.15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6146" name="Picture 2" descr="7T1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663" y="3907442"/>
            <a:ext cx="3025258" cy="2194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167661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08" y="2751291"/>
            <a:ext cx="11880850" cy="1723600"/>
          </a:xfrm>
          <a:prstGeom prst="rect">
            <a:avLst/>
          </a:prstGeom>
          <a:solidFill>
            <a:srgbClr val="C30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781" tIns="59890" rIns="119781" bIns="59890"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7304567" y="3307098"/>
            <a:ext cx="3019647" cy="630621"/>
          </a:xfrm>
          <a:prstGeom prst="rect">
            <a:avLst/>
          </a:prstGeom>
          <a:effectLst>
            <a:outerShdw blurRad="63500" dir="12600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60639" tIns="30321" rIns="60639" bIns="30321">
            <a:spAutoFit/>
          </a:bodyPr>
          <a:lstStyle/>
          <a:p>
            <a:r>
              <a:rPr lang="en-US" altLang="zh-CN" sz="3700" b="1" dirty="0" smtClean="0">
                <a:solidFill>
                  <a:schemeClr val="bg1"/>
                </a:solidFill>
                <a:latin typeface="Century Gothic"/>
              </a:rPr>
              <a:t>—</a:t>
            </a:r>
            <a:r>
              <a:rPr lang="zh-CN" altLang="zh-CN" sz="3600" b="1" dirty="0">
                <a:solidFill>
                  <a:schemeClr val="bg1"/>
                </a:solidFill>
              </a:rPr>
              <a:t>图 像 处 理</a:t>
            </a:r>
          </a:p>
        </p:txBody>
      </p:sp>
      <p:sp>
        <p:nvSpPr>
          <p:cNvPr id="24" name="TextBox 62"/>
          <p:cNvSpPr txBox="1"/>
          <p:nvPr/>
        </p:nvSpPr>
        <p:spPr>
          <a:xfrm>
            <a:off x="8665485" y="19771"/>
            <a:ext cx="3157937" cy="380111"/>
          </a:xfrm>
          <a:prstGeom prst="rect">
            <a:avLst/>
          </a:prstGeom>
          <a:noFill/>
        </p:spPr>
        <p:txBody>
          <a:bodyPr wrap="square" lIns="119781" tIns="59890" rIns="119781" bIns="59890" rtlCol="0">
            <a:spAutoFit/>
          </a:bodyPr>
          <a:lstStyle/>
          <a:p>
            <a:r>
              <a:rPr lang="en-US" altLang="zh-CN" sz="1600" dirty="0">
                <a:ea typeface="创艺简老宋" pitchFamily="2" charset="-122"/>
              </a:rPr>
              <a:t>Visual Basic.NET</a:t>
            </a:r>
            <a:r>
              <a:rPr lang="zh-CN" altLang="zh-CN" sz="1600" dirty="0">
                <a:ea typeface="创艺简老宋" pitchFamily="2" charset="-122"/>
              </a:rPr>
              <a:t>实用教程（第</a:t>
            </a:r>
            <a:r>
              <a:rPr lang="en-US" altLang="zh-CN" sz="1600" dirty="0">
                <a:ea typeface="创艺简老宋" pitchFamily="2" charset="-122"/>
              </a:rPr>
              <a:t>3</a:t>
            </a:r>
            <a:r>
              <a:rPr lang="zh-CN" altLang="zh-CN" sz="1600" dirty="0">
                <a:ea typeface="创艺简老宋" pitchFamily="2" charset="-122"/>
              </a:rPr>
              <a:t>版）</a:t>
            </a:r>
          </a:p>
        </p:txBody>
      </p:sp>
      <p:sp>
        <p:nvSpPr>
          <p:cNvPr id="25" name="TextBox 63"/>
          <p:cNvSpPr txBox="1"/>
          <p:nvPr/>
        </p:nvSpPr>
        <p:spPr>
          <a:xfrm>
            <a:off x="9400385" y="5881185"/>
            <a:ext cx="2139773" cy="382560"/>
          </a:xfrm>
          <a:prstGeom prst="rect">
            <a:avLst/>
          </a:prstGeom>
          <a:noFill/>
        </p:spPr>
        <p:txBody>
          <a:bodyPr wrap="square" lIns="119781" tIns="59890" rIns="119781" bIns="59890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主编：郑阿奇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business freedom [高质量]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28603" y="146029"/>
            <a:ext cx="792056" cy="8107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98859" y="1107283"/>
            <a:ext cx="5446815" cy="742337"/>
          </a:xfrm>
          <a:prstGeom prst="rect">
            <a:avLst/>
          </a:prstGeom>
          <a:noFill/>
        </p:spPr>
        <p:txBody>
          <a:bodyPr wrap="square" lIns="95077" tIns="47539" rIns="95077" bIns="47539" rtlCol="0">
            <a:spAutoFit/>
          </a:bodyPr>
          <a:lstStyle/>
          <a:p>
            <a:r>
              <a:rPr lang="zh-CN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7</a:t>
            </a:r>
            <a:r>
              <a:rPr lang="zh-CN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章</a:t>
            </a:r>
            <a:r>
              <a:rPr lang="en-US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  </a:t>
            </a:r>
            <a:r>
              <a:rPr lang="zh-CN" altLang="zh-CN" sz="4200" dirty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图形图像应用</a:t>
            </a:r>
          </a:p>
        </p:txBody>
      </p:sp>
    </p:spTree>
    <p:extLst>
      <p:ext uri="{BB962C8B-B14F-4D97-AF65-F5344CB8AC3E}">
        <p14:creationId xmlns:p14="http://schemas.microsoft.com/office/powerpoint/2010/main" val="37750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5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45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5" grpId="0" animBg="1"/>
      <p:bldP spid="22" grpId="0"/>
      <p:bldP spid="24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9"/>
          <p:cNvSpPr txBox="1"/>
          <p:nvPr/>
        </p:nvSpPr>
        <p:spPr>
          <a:xfrm>
            <a:off x="621889" y="109260"/>
            <a:ext cx="2153404" cy="490294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 smtClean="0"/>
              <a:t>屏</a:t>
            </a:r>
            <a:r>
              <a:rPr lang="en-US" altLang="zh-CN" dirty="0" smtClean="0"/>
              <a:t> </a:t>
            </a:r>
            <a:r>
              <a:rPr lang="zh-CN" altLang="zh-CN" dirty="0" smtClean="0"/>
              <a:t>幕</a:t>
            </a:r>
            <a:r>
              <a:rPr lang="en-US" altLang="zh-CN" dirty="0" smtClean="0"/>
              <a:t> </a:t>
            </a:r>
            <a:r>
              <a:rPr lang="zh-CN" altLang="zh-CN" dirty="0" smtClean="0"/>
              <a:t>像</a:t>
            </a:r>
            <a:r>
              <a:rPr lang="en-US" altLang="zh-CN" dirty="0" smtClean="0"/>
              <a:t> </a:t>
            </a:r>
            <a:r>
              <a:rPr lang="zh-CN" altLang="zh-CN" dirty="0" smtClean="0"/>
              <a:t>素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03767" y="850605"/>
            <a:ext cx="9420447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像素是光栅设备可以显示的最小单位。对单色设备来说，每个像素可以用</a:t>
            </a:r>
            <a:r>
              <a:rPr lang="en-US" altLang="zh-CN" dirty="0"/>
              <a:t>1</a:t>
            </a:r>
            <a:r>
              <a:rPr lang="zh-CN" altLang="zh-CN" dirty="0"/>
              <a:t>位（比特）表示，而对彩色设备，每个像素必须用多个位表示，位数越多，所表示的颜色越丰富。表</a:t>
            </a:r>
            <a:r>
              <a:rPr lang="en-US" altLang="zh-CN" dirty="0"/>
              <a:t>7.1</a:t>
            </a:r>
            <a:r>
              <a:rPr lang="zh-CN" altLang="zh-CN" dirty="0"/>
              <a:t>列出了部分设备中每个像素的位数与颜色数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890744"/>
              </p:ext>
            </p:extLst>
          </p:nvPr>
        </p:nvGraphicFramePr>
        <p:xfrm>
          <a:off x="2321410" y="1833858"/>
          <a:ext cx="6811956" cy="2334101"/>
        </p:xfrm>
        <a:graphic>
          <a:graphicData uri="http://schemas.openxmlformats.org/drawingml/2006/table">
            <a:tbl>
              <a:tblPr firstRow="1" bandRow="1" bandCol="1"/>
              <a:tblGrid>
                <a:gridCol w="2270378"/>
                <a:gridCol w="2270378"/>
                <a:gridCol w="2271200"/>
              </a:tblGrid>
              <a:tr h="333443"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像素位数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颜色数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典型设备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</a:tr>
              <a:tr h="333443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1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2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单色显示器、打印机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3443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2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16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标准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VGA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3443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8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256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256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色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VGA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3443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16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32768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或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65535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32K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或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64K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色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VGA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3443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24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2</a:t>
                      </a:r>
                      <a:r>
                        <a:rPr lang="en-US" sz="1400" kern="1050" baseline="30000">
                          <a:effectLst/>
                          <a:latin typeface="Times New Roman"/>
                          <a:ea typeface="宋体"/>
                        </a:rPr>
                        <a:t>24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24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位真彩色设备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3443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32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2</a:t>
                      </a:r>
                      <a:r>
                        <a:rPr lang="en-US" sz="1400" kern="1050" baseline="30000">
                          <a:effectLst/>
                          <a:latin typeface="Times New Roman"/>
                          <a:ea typeface="宋体"/>
                        </a:rPr>
                        <a:t>32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 dirty="0">
                          <a:effectLst/>
                          <a:latin typeface="Times New Roman"/>
                          <a:ea typeface="宋体"/>
                        </a:rPr>
                        <a:t>32</a:t>
                      </a: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位真彩色设备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0861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2643114">
            <a:off x="3529134" y="2432691"/>
            <a:ext cx="1362721" cy="1447759"/>
            <a:chOff x="4819176" y="1662676"/>
            <a:chExt cx="2993523" cy="2989680"/>
          </a:xfrm>
        </p:grpSpPr>
        <p:grpSp>
          <p:nvGrpSpPr>
            <p:cNvPr id="5" name="组合 4"/>
            <p:cNvGrpSpPr/>
            <p:nvPr/>
          </p:nvGrpSpPr>
          <p:grpSpPr>
            <a:xfrm>
              <a:off x="4819176" y="1662676"/>
              <a:ext cx="2993523" cy="2989680"/>
              <a:chOff x="304800" y="673100"/>
              <a:chExt cx="4147845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矩形 6"/>
              <p:cNvSpPr>
                <a:spLocks/>
              </p:cNvSpPr>
              <p:nvPr/>
            </p:nvSpPr>
            <p:spPr>
              <a:xfrm>
                <a:off x="304800" y="673100"/>
                <a:ext cx="4147845" cy="4000500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99069" y="760412"/>
                <a:ext cx="3959307" cy="3825874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5038399" y="1880357"/>
              <a:ext cx="2555077" cy="255431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857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Palatino Linotype"/>
                <a:ea typeface="宋体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675646" y="2650031"/>
            <a:ext cx="1069702" cy="1059378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/>
          <a:p>
            <a:r>
              <a:rPr lang="en-US" altLang="zh-CN" sz="59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01</a:t>
            </a:r>
            <a:endParaRPr lang="zh-CN" altLang="en-US" sz="5900" b="1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14543" y="2704960"/>
            <a:ext cx="2074962" cy="490294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4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 smtClean="0"/>
              <a:t>刷</a:t>
            </a:r>
            <a:r>
              <a:rPr lang="en-US" altLang="zh-CN" dirty="0" smtClean="0"/>
              <a:t> </a:t>
            </a:r>
            <a:r>
              <a:rPr lang="zh-CN" altLang="zh-CN" dirty="0" smtClean="0"/>
              <a:t>新</a:t>
            </a:r>
            <a:r>
              <a:rPr lang="en-US" altLang="zh-CN" dirty="0" smtClean="0"/>
              <a:t> </a:t>
            </a:r>
            <a:r>
              <a:rPr lang="zh-CN" altLang="zh-CN" dirty="0" smtClean="0"/>
              <a:t>图</a:t>
            </a:r>
            <a:r>
              <a:rPr lang="en-US" altLang="zh-CN" dirty="0" smtClean="0"/>
              <a:t> </a:t>
            </a:r>
            <a:r>
              <a:rPr lang="zh-CN" altLang="zh-CN" dirty="0" smtClean="0"/>
              <a:t>像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305465" y="3195254"/>
            <a:ext cx="2105959" cy="0"/>
          </a:xfrm>
          <a:prstGeom prst="line">
            <a:avLst/>
          </a:prstGeom>
          <a:ln>
            <a:solidFill>
              <a:srgbClr val="AE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H_Others_1"/>
          <p:cNvSpPr txBox="1"/>
          <p:nvPr/>
        </p:nvSpPr>
        <p:spPr>
          <a:xfrm>
            <a:off x="4542567" y="1414219"/>
            <a:ext cx="2868858" cy="505683"/>
          </a:xfrm>
          <a:prstGeom prst="rect">
            <a:avLst/>
          </a:prstGeom>
          <a:noFill/>
        </p:spPr>
        <p:txBody>
          <a:bodyPr wrap="square" lIns="119792" tIns="59896" rIns="119792" bIns="59896">
            <a:spAutoFit/>
          </a:bodyPr>
          <a:lstStyle/>
          <a:p>
            <a:pPr algn="ctr">
              <a:defRPr/>
            </a:pPr>
            <a:r>
              <a:rPr lang="en-US" altLang="zh-CN" sz="2500" spc="394" dirty="0">
                <a:solidFill>
                  <a:srgbClr val="C4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Contents</a:t>
            </a:r>
            <a:endParaRPr lang="zh-CN" altLang="en-US" sz="2500" spc="394" dirty="0">
              <a:solidFill>
                <a:srgbClr val="C4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19" name="MH_Others_2"/>
          <p:cNvSpPr txBox="1">
            <a:spLocks noChangeArrowheads="1"/>
          </p:cNvSpPr>
          <p:nvPr/>
        </p:nvSpPr>
        <p:spPr bwMode="auto">
          <a:xfrm>
            <a:off x="4146923" y="439097"/>
            <a:ext cx="3612710" cy="87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9792" tIns="59896" rIns="119792" bIns="59896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5300">
                <a:solidFill>
                  <a:srgbClr val="AE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目录</a:t>
            </a:r>
            <a:endParaRPr lang="zh-CN" altLang="en-US" sz="5300" dirty="0">
              <a:solidFill>
                <a:srgbClr val="AE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12374" y="1687966"/>
            <a:ext cx="4931791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962675" y="1687966"/>
            <a:ext cx="4923128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head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10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/>
      <p:bldP spid="1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1"/>
            <a:ext cx="4184028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 smtClean="0"/>
              <a:t>刷</a:t>
            </a:r>
            <a:r>
              <a:rPr lang="en-US" altLang="zh-CN" dirty="0" smtClean="0"/>
              <a:t> </a:t>
            </a:r>
            <a:r>
              <a:rPr lang="zh-CN" altLang="zh-CN" dirty="0" smtClean="0"/>
              <a:t>新</a:t>
            </a:r>
            <a:r>
              <a:rPr lang="en-US" altLang="zh-CN" dirty="0" smtClean="0"/>
              <a:t> </a:t>
            </a:r>
            <a:r>
              <a:rPr lang="zh-CN" altLang="zh-CN" dirty="0" smtClean="0"/>
              <a:t>图</a:t>
            </a:r>
            <a:r>
              <a:rPr lang="en-US" altLang="zh-CN" dirty="0" smtClean="0"/>
              <a:t> </a:t>
            </a:r>
            <a:r>
              <a:rPr lang="zh-CN" altLang="zh-CN" dirty="0" smtClean="0"/>
              <a:t>像</a:t>
            </a:r>
            <a:endParaRPr lang="zh-CN" altLang="zh-CN" dirty="0"/>
          </a:p>
        </p:txBody>
      </p:sp>
      <p:sp>
        <p:nvSpPr>
          <p:cNvPr id="3" name="TextBox 2"/>
          <p:cNvSpPr txBox="1"/>
          <p:nvPr/>
        </p:nvSpPr>
        <p:spPr>
          <a:xfrm>
            <a:off x="861237" y="818707"/>
            <a:ext cx="947361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要使画出的图像能自动刷新，另一种解决方法是直接在窗体或控件的</a:t>
            </a:r>
            <a:r>
              <a:rPr lang="en-US" altLang="zh-CN" dirty="0"/>
              <a:t>Bitmap</a:t>
            </a:r>
            <a:r>
              <a:rPr lang="zh-CN" altLang="zh-CN" dirty="0"/>
              <a:t>对象上绘制图像，而不是在</a:t>
            </a:r>
            <a:r>
              <a:rPr lang="en-US" altLang="zh-CN" dirty="0"/>
              <a:t>Graphics</a:t>
            </a:r>
            <a:r>
              <a:rPr lang="zh-CN" altLang="zh-CN" dirty="0"/>
              <a:t>对象上画图。</a:t>
            </a:r>
            <a:r>
              <a:rPr lang="en-US" altLang="zh-CN" dirty="0"/>
              <a:t>Bitmap</a:t>
            </a:r>
            <a:r>
              <a:rPr lang="zh-CN" altLang="zh-CN" dirty="0"/>
              <a:t>对象类似于</a:t>
            </a:r>
            <a:r>
              <a:rPr lang="en-US" altLang="zh-CN" dirty="0"/>
              <a:t>Image</a:t>
            </a:r>
            <a:r>
              <a:rPr lang="zh-CN" altLang="zh-CN" dirty="0"/>
              <a:t>对象，它包含的是组成图像的像素，可以建立一个</a:t>
            </a:r>
            <a:r>
              <a:rPr lang="en-US" altLang="zh-CN" dirty="0"/>
              <a:t>Bitmap</a:t>
            </a:r>
            <a:r>
              <a:rPr lang="zh-CN" altLang="zh-CN" dirty="0"/>
              <a:t>对象，并在其上绘制图像后，再将其赋给窗体或控件的</a:t>
            </a:r>
            <a:r>
              <a:rPr lang="en-US" altLang="zh-CN" dirty="0"/>
              <a:t>Bitmap</a:t>
            </a:r>
            <a:r>
              <a:rPr lang="zh-CN" altLang="zh-CN" dirty="0"/>
              <a:t>对象，这样绘出的图像就能自动刷新，不需要用程序来重绘图像。</a:t>
            </a:r>
          </a:p>
          <a:p>
            <a:pPr indent="446088"/>
            <a:r>
              <a:rPr lang="zh-CN" altLang="zh-CN" dirty="0"/>
              <a:t>例如，定义一个</a:t>
            </a:r>
            <a:r>
              <a:rPr lang="en-US" altLang="zh-CN" dirty="0"/>
              <a:t>Bitmap</a:t>
            </a:r>
            <a:r>
              <a:rPr lang="zh-CN" altLang="zh-CN" dirty="0"/>
              <a:t>对象，将其赋给窗体的</a:t>
            </a:r>
            <a:r>
              <a:rPr lang="en-US" altLang="zh-CN" dirty="0" err="1"/>
              <a:t>BackgroundImage</a:t>
            </a:r>
            <a:r>
              <a:rPr lang="zh-CN" altLang="zh-CN" dirty="0"/>
              <a:t>属性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492287" y="2219090"/>
            <a:ext cx="8310931" cy="9704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Dim  bmp  As  Bitmap			</a:t>
            </a:r>
            <a:r>
              <a:rPr lang="en-US" altLang="zh-CN" dirty="0" smtClean="0"/>
              <a:t>' </a:t>
            </a:r>
            <a:r>
              <a:rPr lang="zh-CN" altLang="zh-CN" dirty="0"/>
              <a:t>声明一个</a:t>
            </a:r>
            <a:r>
              <a:rPr lang="en-US" altLang="zh-CN" dirty="0"/>
              <a:t>Bitmap</a:t>
            </a:r>
            <a:r>
              <a:rPr lang="zh-CN" altLang="zh-CN" dirty="0"/>
              <a:t>类型变量</a:t>
            </a:r>
          </a:p>
          <a:p>
            <a:r>
              <a:rPr lang="en-US" altLang="zh-CN" dirty="0"/>
              <a:t>bmp = New Bitmap(</a:t>
            </a:r>
            <a:r>
              <a:rPr lang="en-US" altLang="zh-CN" dirty="0" err="1"/>
              <a:t>Me.Width</a:t>
            </a:r>
            <a:r>
              <a:rPr lang="en-US" altLang="zh-CN" dirty="0"/>
              <a:t>, </a:t>
            </a:r>
            <a:r>
              <a:rPr lang="en-US" altLang="zh-CN" dirty="0" err="1"/>
              <a:t>Me.Height</a:t>
            </a:r>
            <a:r>
              <a:rPr lang="en-US" altLang="zh-CN" dirty="0"/>
              <a:t>)	</a:t>
            </a:r>
            <a:r>
              <a:rPr lang="en-US" altLang="zh-CN" dirty="0" smtClean="0"/>
              <a:t>' </a:t>
            </a:r>
            <a:r>
              <a:rPr lang="zh-CN" altLang="zh-CN" dirty="0"/>
              <a:t>设置图像的尺寸，创建空的位图</a:t>
            </a:r>
          </a:p>
          <a:p>
            <a:r>
              <a:rPr lang="en-US" altLang="zh-CN" dirty="0" err="1"/>
              <a:t>Me.BackgroundImage</a:t>
            </a:r>
            <a:r>
              <a:rPr lang="en-US" altLang="zh-CN" dirty="0"/>
              <a:t> = bmp			</a:t>
            </a:r>
            <a:r>
              <a:rPr lang="en-US" altLang="zh-CN" dirty="0" smtClean="0"/>
              <a:t>' </a:t>
            </a:r>
            <a:r>
              <a:rPr lang="zh-CN" altLang="zh-CN" dirty="0"/>
              <a:t>赋给窗体的</a:t>
            </a:r>
            <a:r>
              <a:rPr lang="en-US" altLang="zh-CN" dirty="0" err="1"/>
              <a:t>BackgroundImage</a:t>
            </a:r>
            <a:r>
              <a:rPr lang="zh-CN" altLang="zh-CN" dirty="0"/>
              <a:t>属性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8793" y="3189568"/>
            <a:ext cx="9377917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然后，就要在</a:t>
            </a:r>
            <a:r>
              <a:rPr lang="en-US" altLang="zh-CN" dirty="0"/>
              <a:t>Bitmap</a:t>
            </a:r>
            <a:r>
              <a:rPr lang="zh-CN" altLang="zh-CN" dirty="0"/>
              <a:t>对象上画图，这需要借助于</a:t>
            </a:r>
            <a:r>
              <a:rPr lang="en-US" altLang="zh-CN" dirty="0"/>
              <a:t>Graphics</a:t>
            </a:r>
            <a:r>
              <a:rPr lang="zh-CN" altLang="zh-CN" dirty="0"/>
              <a:t>对象提供的丰富的画图方法。因此，将从</a:t>
            </a:r>
            <a:r>
              <a:rPr lang="en-US" altLang="zh-CN" dirty="0"/>
              <a:t>Bitmap</a:t>
            </a:r>
            <a:r>
              <a:rPr lang="zh-CN" altLang="zh-CN" dirty="0"/>
              <a:t>对象创建一个</a:t>
            </a:r>
            <a:r>
              <a:rPr lang="en-US" altLang="zh-CN" dirty="0"/>
              <a:t>Graphics</a:t>
            </a:r>
            <a:r>
              <a:rPr lang="zh-CN" altLang="zh-CN" dirty="0"/>
              <a:t>对象，之后就可以在</a:t>
            </a:r>
            <a:r>
              <a:rPr lang="en-US" altLang="zh-CN" dirty="0"/>
              <a:t>Bitmap</a:t>
            </a:r>
            <a:r>
              <a:rPr lang="zh-CN" altLang="zh-CN" dirty="0"/>
              <a:t>对象上画图，也就是在</a:t>
            </a:r>
            <a:r>
              <a:rPr lang="en-US" altLang="zh-CN" dirty="0"/>
              <a:t>Bitmap</a:t>
            </a:r>
            <a:r>
              <a:rPr lang="zh-CN" altLang="zh-CN" dirty="0"/>
              <a:t>对象上画图，代码如下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1442576" y="4116901"/>
            <a:ext cx="8310931" cy="1549360"/>
          </a:xfrm>
          <a:prstGeom prst="roundRect">
            <a:avLst>
              <a:gd name="adj" fmla="val 9804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Dim  g  As  Graphics</a:t>
            </a:r>
            <a:endParaRPr lang="zh-CN" altLang="zh-CN" dirty="0"/>
          </a:p>
          <a:p>
            <a:r>
              <a:rPr lang="en-US" altLang="zh-CN" dirty="0"/>
              <a:t>g = </a:t>
            </a:r>
            <a:r>
              <a:rPr lang="en-US" altLang="zh-CN" dirty="0" err="1"/>
              <a:t>Graphics.FromImage</a:t>
            </a:r>
            <a:r>
              <a:rPr lang="en-US" altLang="zh-CN" dirty="0"/>
              <a:t>(bmp)			</a:t>
            </a:r>
            <a:r>
              <a:rPr lang="en-US" altLang="zh-CN" dirty="0" smtClean="0"/>
              <a:t>' </a:t>
            </a:r>
            <a:r>
              <a:rPr lang="zh-CN" altLang="zh-CN" dirty="0"/>
              <a:t>从</a:t>
            </a:r>
            <a:r>
              <a:rPr lang="en-US" altLang="zh-CN" dirty="0"/>
              <a:t>bmp</a:t>
            </a:r>
            <a:r>
              <a:rPr lang="zh-CN" altLang="zh-CN" dirty="0"/>
              <a:t>对象创建一个</a:t>
            </a:r>
            <a:r>
              <a:rPr lang="en-US" altLang="zh-CN" dirty="0"/>
              <a:t>Graphics</a:t>
            </a:r>
            <a:r>
              <a:rPr lang="zh-CN" altLang="zh-CN" dirty="0"/>
              <a:t>对象</a:t>
            </a:r>
          </a:p>
          <a:p>
            <a:r>
              <a:rPr lang="en-US" altLang="zh-CN" dirty="0" err="1"/>
              <a:t>g.Clear</a:t>
            </a:r>
            <a:r>
              <a:rPr lang="en-US" altLang="zh-CN" dirty="0"/>
              <a:t>(</a:t>
            </a:r>
            <a:r>
              <a:rPr lang="en-US" altLang="zh-CN" dirty="0" err="1"/>
              <a:t>Me.BackColor</a:t>
            </a:r>
            <a:r>
              <a:rPr lang="en-US" altLang="zh-CN" dirty="0"/>
              <a:t>)			 </a:t>
            </a:r>
            <a:r>
              <a:rPr lang="en-US" altLang="zh-CN" dirty="0" smtClean="0"/>
              <a:t> </a:t>
            </a:r>
            <a:r>
              <a:rPr lang="zh-CN" altLang="zh-CN" dirty="0" smtClean="0"/>
              <a:t>设置</a:t>
            </a:r>
            <a:r>
              <a:rPr lang="zh-CN" altLang="zh-CN" dirty="0"/>
              <a:t>位图背景色并清除原来的图像</a:t>
            </a:r>
          </a:p>
          <a:p>
            <a:r>
              <a:rPr lang="en-US" altLang="zh-CN" dirty="0"/>
              <a:t>Dim  </a:t>
            </a:r>
            <a:r>
              <a:rPr lang="en-US" altLang="zh-CN" dirty="0" err="1"/>
              <a:t>BlackPen</a:t>
            </a:r>
            <a:r>
              <a:rPr lang="en-US" altLang="zh-CN" dirty="0"/>
              <a:t>  As  New  Pen (</a:t>
            </a:r>
            <a:r>
              <a:rPr lang="en-US" altLang="zh-CN" dirty="0" err="1"/>
              <a:t>Color.Black</a:t>
            </a:r>
            <a:r>
              <a:rPr lang="en-US" altLang="zh-CN" dirty="0"/>
              <a:t>, 2)	</a:t>
            </a:r>
            <a:r>
              <a:rPr lang="en-US" altLang="zh-CN" dirty="0" smtClean="0"/>
              <a:t>' </a:t>
            </a:r>
            <a:r>
              <a:rPr lang="zh-CN" altLang="zh-CN" dirty="0"/>
              <a:t>定义一个黑色画笔</a:t>
            </a:r>
          </a:p>
          <a:p>
            <a:r>
              <a:rPr lang="en-US" altLang="zh-CN" dirty="0" err="1"/>
              <a:t>g.DrawLine</a:t>
            </a:r>
            <a:r>
              <a:rPr lang="en-US" altLang="zh-CN" dirty="0"/>
              <a:t>(</a:t>
            </a:r>
            <a:r>
              <a:rPr lang="en-US" altLang="zh-CN" dirty="0" err="1"/>
              <a:t>BlackPen</a:t>
            </a:r>
            <a:r>
              <a:rPr lang="en-US" altLang="zh-CN" dirty="0"/>
              <a:t>, 20, 20, 20, 100)		</a:t>
            </a:r>
            <a:r>
              <a:rPr lang="en-US" altLang="zh-CN" dirty="0" smtClean="0"/>
              <a:t>' </a:t>
            </a:r>
            <a:r>
              <a:rPr lang="zh-CN" altLang="zh-CN" dirty="0"/>
              <a:t>画一条</a:t>
            </a:r>
            <a:r>
              <a:rPr lang="zh-CN" altLang="zh-CN" dirty="0" smtClean="0"/>
              <a:t>线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22814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2643114">
            <a:off x="3529134" y="2432691"/>
            <a:ext cx="1362721" cy="1447759"/>
            <a:chOff x="4819176" y="1662676"/>
            <a:chExt cx="2993523" cy="2989680"/>
          </a:xfrm>
        </p:grpSpPr>
        <p:grpSp>
          <p:nvGrpSpPr>
            <p:cNvPr id="5" name="组合 4"/>
            <p:cNvGrpSpPr/>
            <p:nvPr/>
          </p:nvGrpSpPr>
          <p:grpSpPr>
            <a:xfrm>
              <a:off x="4819176" y="1662676"/>
              <a:ext cx="2993523" cy="2989680"/>
              <a:chOff x="304800" y="673100"/>
              <a:chExt cx="4147845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矩形 6"/>
              <p:cNvSpPr>
                <a:spLocks/>
              </p:cNvSpPr>
              <p:nvPr/>
            </p:nvSpPr>
            <p:spPr>
              <a:xfrm>
                <a:off x="304800" y="673100"/>
                <a:ext cx="4147845" cy="4000500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99069" y="760412"/>
                <a:ext cx="3959307" cy="3825874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5038399" y="1880357"/>
              <a:ext cx="2555077" cy="255431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857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Palatino Linotype"/>
                <a:ea typeface="宋体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675646" y="2650031"/>
            <a:ext cx="1069702" cy="1059378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/>
          <a:p>
            <a:r>
              <a:rPr lang="en-US" altLang="zh-CN" sz="59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02</a:t>
            </a:r>
            <a:endParaRPr lang="zh-CN" altLang="en-US" sz="5900" b="1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14543" y="2704960"/>
            <a:ext cx="2074962" cy="490294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4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 smtClean="0"/>
              <a:t>图</a:t>
            </a:r>
            <a:r>
              <a:rPr lang="en-US" altLang="zh-CN" dirty="0" smtClean="0"/>
              <a:t> </a:t>
            </a:r>
            <a:r>
              <a:rPr lang="zh-CN" altLang="zh-CN" dirty="0" smtClean="0"/>
              <a:t>形</a:t>
            </a:r>
            <a:r>
              <a:rPr lang="en-US" altLang="zh-CN" dirty="0" smtClean="0"/>
              <a:t> </a:t>
            </a:r>
            <a:r>
              <a:rPr lang="zh-CN" altLang="zh-CN" dirty="0" smtClean="0"/>
              <a:t>变</a:t>
            </a:r>
            <a:r>
              <a:rPr lang="en-US" altLang="zh-CN" dirty="0" smtClean="0"/>
              <a:t> </a:t>
            </a:r>
            <a:r>
              <a:rPr lang="zh-CN" altLang="zh-CN" dirty="0" smtClean="0"/>
              <a:t>换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305465" y="3195254"/>
            <a:ext cx="2105959" cy="0"/>
          </a:xfrm>
          <a:prstGeom prst="line">
            <a:avLst/>
          </a:prstGeom>
          <a:ln>
            <a:solidFill>
              <a:srgbClr val="AE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H_Others_1"/>
          <p:cNvSpPr txBox="1"/>
          <p:nvPr/>
        </p:nvSpPr>
        <p:spPr>
          <a:xfrm>
            <a:off x="4542567" y="1414219"/>
            <a:ext cx="2868858" cy="505683"/>
          </a:xfrm>
          <a:prstGeom prst="rect">
            <a:avLst/>
          </a:prstGeom>
          <a:noFill/>
        </p:spPr>
        <p:txBody>
          <a:bodyPr wrap="square" lIns="119792" tIns="59896" rIns="119792" bIns="59896">
            <a:spAutoFit/>
          </a:bodyPr>
          <a:lstStyle/>
          <a:p>
            <a:pPr algn="ctr">
              <a:defRPr/>
            </a:pPr>
            <a:r>
              <a:rPr lang="en-US" altLang="zh-CN" sz="2500" spc="394" dirty="0">
                <a:solidFill>
                  <a:srgbClr val="C4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Contents</a:t>
            </a:r>
            <a:endParaRPr lang="zh-CN" altLang="en-US" sz="2500" spc="394" dirty="0">
              <a:solidFill>
                <a:srgbClr val="C4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19" name="MH_Others_2"/>
          <p:cNvSpPr txBox="1">
            <a:spLocks noChangeArrowheads="1"/>
          </p:cNvSpPr>
          <p:nvPr/>
        </p:nvSpPr>
        <p:spPr bwMode="auto">
          <a:xfrm>
            <a:off x="4146923" y="439097"/>
            <a:ext cx="3612710" cy="87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9792" tIns="59896" rIns="119792" bIns="59896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5300">
                <a:solidFill>
                  <a:srgbClr val="AE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目录</a:t>
            </a:r>
            <a:endParaRPr lang="zh-CN" altLang="en-US" sz="5300" dirty="0">
              <a:solidFill>
                <a:srgbClr val="AE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12374" y="1687966"/>
            <a:ext cx="4931791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962675" y="1687966"/>
            <a:ext cx="4923128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head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本占位符 5"/>
          <p:cNvSpPr txBox="1">
            <a:spLocks/>
          </p:cNvSpPr>
          <p:nvPr/>
        </p:nvSpPr>
        <p:spPr>
          <a:xfrm>
            <a:off x="5458943" y="3328442"/>
            <a:ext cx="1739821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zh-CN" dirty="0">
                <a:solidFill>
                  <a:schemeClr val="tx1"/>
                </a:solidFill>
              </a:rPr>
              <a:t>．图形缩放</a:t>
            </a:r>
          </a:p>
        </p:txBody>
      </p:sp>
      <p:sp>
        <p:nvSpPr>
          <p:cNvPr id="15" name="文本占位符 5"/>
          <p:cNvSpPr txBox="1">
            <a:spLocks/>
          </p:cNvSpPr>
          <p:nvPr/>
        </p:nvSpPr>
        <p:spPr>
          <a:xfrm>
            <a:off x="5458943" y="3751698"/>
            <a:ext cx="1739821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zh-CN" dirty="0">
                <a:solidFill>
                  <a:schemeClr val="tx1"/>
                </a:solidFill>
              </a:rPr>
              <a:t>．图形平移</a:t>
            </a:r>
          </a:p>
        </p:txBody>
      </p:sp>
      <p:sp>
        <p:nvSpPr>
          <p:cNvPr id="16" name="文本占位符 5"/>
          <p:cNvSpPr txBox="1">
            <a:spLocks/>
          </p:cNvSpPr>
          <p:nvPr/>
        </p:nvSpPr>
        <p:spPr>
          <a:xfrm>
            <a:off x="5449978" y="4166408"/>
            <a:ext cx="1739821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3</a:t>
            </a:r>
            <a:r>
              <a:rPr lang="zh-CN" altLang="zh-CN" dirty="0">
                <a:solidFill>
                  <a:schemeClr val="tx1"/>
                </a:solidFill>
              </a:rPr>
              <a:t>．图形旋转</a:t>
            </a:r>
          </a:p>
        </p:txBody>
      </p:sp>
    </p:spTree>
    <p:extLst>
      <p:ext uri="{BB962C8B-B14F-4D97-AF65-F5344CB8AC3E}">
        <p14:creationId xmlns:p14="http://schemas.microsoft.com/office/powerpoint/2010/main" val="64196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/>
      <p:bldP spid="19" grpId="0"/>
      <p:bldP spid="14" grpId="0" animBg="1"/>
      <p:bldP spid="15" grpId="0" animBg="1"/>
      <p:bldP spid="1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1"/>
            <a:ext cx="4184028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zh-CN"/>
              <a:t>．图形缩放</a:t>
            </a:r>
          </a:p>
        </p:txBody>
      </p:sp>
      <p:sp>
        <p:nvSpPr>
          <p:cNvPr id="3" name="矩形 2"/>
          <p:cNvSpPr/>
          <p:nvPr/>
        </p:nvSpPr>
        <p:spPr>
          <a:xfrm>
            <a:off x="1396594" y="942657"/>
            <a:ext cx="8077015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图形缩放是通过</a:t>
            </a:r>
            <a:r>
              <a:rPr lang="en-US" altLang="zh-CN" dirty="0"/>
              <a:t>Graphics</a:t>
            </a:r>
            <a:r>
              <a:rPr lang="zh-CN" altLang="zh-CN" dirty="0"/>
              <a:t>对象的</a:t>
            </a:r>
            <a:r>
              <a:rPr lang="en-US" altLang="zh-CN" dirty="0" err="1"/>
              <a:t>ScaleTransform</a:t>
            </a:r>
            <a:r>
              <a:rPr lang="zh-CN" altLang="zh-CN" dirty="0"/>
              <a:t>方法实现的，其语法格式如下：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1568637" y="1296600"/>
            <a:ext cx="8372805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Graphics</a:t>
            </a:r>
            <a:r>
              <a:rPr lang="zh-CN" altLang="zh-CN" dirty="0"/>
              <a:t>对象名</a:t>
            </a:r>
            <a:r>
              <a:rPr lang="en-US" altLang="zh-CN" dirty="0"/>
              <a:t>.</a:t>
            </a:r>
            <a:r>
              <a:rPr lang="en-US" altLang="zh-CN" dirty="0" err="1"/>
              <a:t>ScaleTransform</a:t>
            </a:r>
            <a:r>
              <a:rPr lang="en-US" altLang="zh-CN" dirty="0"/>
              <a:t>(</a:t>
            </a:r>
            <a:r>
              <a:rPr lang="zh-CN" altLang="zh-CN" dirty="0"/>
              <a:t>横向因子</a:t>
            </a:r>
            <a:r>
              <a:rPr lang="en-US" altLang="zh-CN" dirty="0"/>
              <a:t>,</a:t>
            </a:r>
            <a:r>
              <a:rPr lang="zh-CN" altLang="zh-CN" dirty="0"/>
              <a:t>纵向因子</a:t>
            </a:r>
            <a:r>
              <a:rPr lang="en-US" altLang="zh-CN" dirty="0"/>
              <a:t>)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925033" y="1786270"/>
            <a:ext cx="9473609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其中：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</a:t>
            </a:r>
            <a:r>
              <a:rPr lang="en-US" altLang="zh-CN" dirty="0"/>
              <a:t>Graphics</a:t>
            </a:r>
            <a:r>
              <a:rPr lang="zh-CN" altLang="zh-CN" dirty="0"/>
              <a:t>对象名，已创建的</a:t>
            </a:r>
            <a:r>
              <a:rPr lang="en-US" altLang="zh-CN" dirty="0"/>
              <a:t>Graphics</a:t>
            </a:r>
            <a:r>
              <a:rPr lang="zh-CN" altLang="zh-CN" dirty="0"/>
              <a:t>对象名，可以是合法的</a:t>
            </a:r>
            <a:r>
              <a:rPr lang="en-US" altLang="zh-CN" dirty="0"/>
              <a:t>VB.NET</a:t>
            </a:r>
            <a:r>
              <a:rPr lang="zh-CN" altLang="zh-CN" dirty="0"/>
              <a:t>变量名。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）横向因子，横向缩放系数，</a:t>
            </a:r>
            <a:r>
              <a:rPr lang="en-US" altLang="zh-CN" dirty="0"/>
              <a:t>Single</a:t>
            </a:r>
            <a:r>
              <a:rPr lang="zh-CN" altLang="zh-CN" dirty="0"/>
              <a:t>类型值。值小于</a:t>
            </a:r>
            <a:r>
              <a:rPr lang="en-US" altLang="zh-CN" dirty="0"/>
              <a:t>1</a:t>
            </a:r>
            <a:r>
              <a:rPr lang="zh-CN" altLang="zh-CN" dirty="0"/>
              <a:t>时，图形在水平方向上被缩小；值大于</a:t>
            </a:r>
            <a:r>
              <a:rPr lang="en-US" altLang="zh-CN" dirty="0"/>
              <a:t>1</a:t>
            </a:r>
            <a:r>
              <a:rPr lang="zh-CN" altLang="zh-CN" dirty="0"/>
              <a:t>时，图形在水平方向上被放大。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）纵向因子，纵向缩放系数，</a:t>
            </a:r>
            <a:r>
              <a:rPr lang="en-US" altLang="zh-CN" dirty="0"/>
              <a:t>Single</a:t>
            </a:r>
            <a:r>
              <a:rPr lang="zh-CN" altLang="zh-CN" dirty="0"/>
              <a:t>类型值。值小于</a:t>
            </a:r>
            <a:r>
              <a:rPr lang="en-US" altLang="zh-CN" dirty="0"/>
              <a:t>1</a:t>
            </a:r>
            <a:r>
              <a:rPr lang="zh-CN" altLang="zh-CN" dirty="0"/>
              <a:t>时，图形在垂直方向上被缩小；值大于</a:t>
            </a:r>
            <a:r>
              <a:rPr lang="en-US" altLang="zh-CN" dirty="0"/>
              <a:t>1</a:t>
            </a:r>
            <a:r>
              <a:rPr lang="zh-CN" altLang="zh-CN" dirty="0"/>
              <a:t>时，图形在垂直方向上被放大。</a:t>
            </a:r>
          </a:p>
          <a:p>
            <a:pPr indent="446088"/>
            <a:r>
              <a:rPr lang="zh-CN" altLang="zh-CN" dirty="0"/>
              <a:t>例如，</a:t>
            </a:r>
            <a:r>
              <a:rPr lang="en-US" altLang="zh-CN" dirty="0"/>
              <a:t>g</a:t>
            </a:r>
            <a:r>
              <a:rPr lang="zh-CN" altLang="zh-CN" dirty="0"/>
              <a:t>是一个已经创建的</a:t>
            </a:r>
            <a:r>
              <a:rPr lang="en-US" altLang="zh-CN" dirty="0"/>
              <a:t>Graphics</a:t>
            </a:r>
            <a:r>
              <a:rPr lang="zh-CN" altLang="zh-CN" dirty="0"/>
              <a:t>对象，且尚未绘制图形，将该图形水平方向放大</a:t>
            </a:r>
            <a:r>
              <a:rPr lang="en-US" altLang="zh-CN" dirty="0"/>
              <a:t>2</a:t>
            </a:r>
            <a:r>
              <a:rPr lang="zh-CN" altLang="zh-CN" dirty="0"/>
              <a:t>倍，垂直方向缩小</a:t>
            </a:r>
            <a:r>
              <a:rPr lang="en-US" altLang="zh-CN" dirty="0"/>
              <a:t>1/2</a:t>
            </a:r>
            <a:r>
              <a:rPr lang="zh-CN" altLang="zh-CN" dirty="0"/>
              <a:t>，代码如下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6" name="圆角矩形 5"/>
          <p:cNvSpPr/>
          <p:nvPr/>
        </p:nvSpPr>
        <p:spPr>
          <a:xfrm>
            <a:off x="1568637" y="3971484"/>
            <a:ext cx="8372805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 err="1"/>
              <a:t>g.ScaleTransform</a:t>
            </a:r>
            <a:r>
              <a:rPr lang="en-US" altLang="zh-CN" dirty="0"/>
              <a:t>( 2.0, 0.5)					</a:t>
            </a:r>
            <a:r>
              <a:rPr lang="en-US" altLang="zh-CN" dirty="0" smtClean="0"/>
              <a:t>' </a:t>
            </a:r>
            <a:r>
              <a:rPr lang="zh-CN" altLang="zh-CN" dirty="0"/>
              <a:t>缩放图形</a:t>
            </a:r>
          </a:p>
        </p:txBody>
      </p:sp>
    </p:spTree>
    <p:extLst>
      <p:ext uri="{BB962C8B-B14F-4D97-AF65-F5344CB8AC3E}">
        <p14:creationId xmlns:p14="http://schemas.microsoft.com/office/powerpoint/2010/main" val="341809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1"/>
            <a:ext cx="4184028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zh-CN" dirty="0"/>
              <a:t>．图形平移</a:t>
            </a:r>
          </a:p>
        </p:txBody>
      </p:sp>
      <p:sp>
        <p:nvSpPr>
          <p:cNvPr id="3" name="矩形 2"/>
          <p:cNvSpPr/>
          <p:nvPr/>
        </p:nvSpPr>
        <p:spPr>
          <a:xfrm>
            <a:off x="1460390" y="942657"/>
            <a:ext cx="7885629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图形平移是通过</a:t>
            </a:r>
            <a:r>
              <a:rPr lang="en-US" altLang="zh-CN" dirty="0"/>
              <a:t>Graphics</a:t>
            </a:r>
            <a:r>
              <a:rPr lang="zh-CN" altLang="zh-CN" dirty="0"/>
              <a:t>对象的</a:t>
            </a:r>
            <a:r>
              <a:rPr lang="en-US" altLang="zh-CN" dirty="0" err="1"/>
              <a:t>TranslateTransform</a:t>
            </a:r>
            <a:r>
              <a:rPr lang="zh-CN" altLang="zh-CN" dirty="0"/>
              <a:t>方法实现的，其语法格式如下：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1617013" y="1296600"/>
            <a:ext cx="8430754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Graphics</a:t>
            </a:r>
            <a:r>
              <a:rPr lang="zh-CN" altLang="zh-CN" dirty="0"/>
              <a:t>对象名</a:t>
            </a:r>
            <a:r>
              <a:rPr lang="en-US" altLang="zh-CN" dirty="0"/>
              <a:t>.</a:t>
            </a:r>
            <a:r>
              <a:rPr lang="en-US" altLang="zh-CN" dirty="0" err="1"/>
              <a:t>TranslateTransform</a:t>
            </a:r>
            <a:r>
              <a:rPr lang="en-US" altLang="zh-CN" dirty="0"/>
              <a:t>(</a:t>
            </a:r>
            <a:r>
              <a:rPr lang="zh-CN" altLang="zh-CN" dirty="0"/>
              <a:t>横向位移</a:t>
            </a:r>
            <a:r>
              <a:rPr lang="en-US" altLang="zh-CN" dirty="0"/>
              <a:t>,</a:t>
            </a:r>
            <a:r>
              <a:rPr lang="zh-CN" altLang="zh-CN" dirty="0"/>
              <a:t>纵向位移</a:t>
            </a:r>
            <a:r>
              <a:rPr lang="en-US" altLang="zh-CN" dirty="0"/>
              <a:t>)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967563" y="1807535"/>
            <a:ext cx="968626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542925"/>
            <a:r>
              <a:rPr lang="zh-CN" altLang="zh-CN" dirty="0"/>
              <a:t>其中：</a:t>
            </a:r>
          </a:p>
          <a:p>
            <a:pPr indent="542925"/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</a:t>
            </a:r>
            <a:r>
              <a:rPr lang="en-US" altLang="zh-CN" dirty="0"/>
              <a:t>Graphics</a:t>
            </a:r>
            <a:r>
              <a:rPr lang="zh-CN" altLang="zh-CN" dirty="0"/>
              <a:t>对象名，已创建的</a:t>
            </a:r>
            <a:r>
              <a:rPr lang="en-US" altLang="zh-CN" dirty="0"/>
              <a:t>Graphics</a:t>
            </a:r>
            <a:r>
              <a:rPr lang="zh-CN" altLang="zh-CN" dirty="0"/>
              <a:t>对象名，可以是合法的</a:t>
            </a:r>
            <a:r>
              <a:rPr lang="en-US" altLang="zh-CN" dirty="0"/>
              <a:t>VB.NET</a:t>
            </a:r>
            <a:r>
              <a:rPr lang="zh-CN" altLang="zh-CN" dirty="0"/>
              <a:t>变量名。</a:t>
            </a:r>
          </a:p>
          <a:p>
            <a:pPr indent="542925"/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）横向位移，</a:t>
            </a:r>
            <a:r>
              <a:rPr lang="en-US" altLang="zh-CN" dirty="0"/>
              <a:t>Single</a:t>
            </a:r>
            <a:r>
              <a:rPr lang="zh-CN" altLang="zh-CN" dirty="0"/>
              <a:t>类型值，指定横向位移分量，以当前坐标系为单位。值大于</a:t>
            </a:r>
            <a:r>
              <a:rPr lang="en-US" altLang="zh-CN" dirty="0"/>
              <a:t>0</a:t>
            </a:r>
            <a:r>
              <a:rPr lang="zh-CN" altLang="zh-CN" dirty="0"/>
              <a:t>，图形向右平移；值小于</a:t>
            </a:r>
            <a:r>
              <a:rPr lang="en-US" altLang="zh-CN" dirty="0"/>
              <a:t>0</a:t>
            </a:r>
            <a:r>
              <a:rPr lang="zh-CN" altLang="zh-CN" dirty="0"/>
              <a:t>，图形向左平移。</a:t>
            </a:r>
          </a:p>
          <a:p>
            <a:pPr indent="542925"/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）纵向位移，</a:t>
            </a:r>
            <a:r>
              <a:rPr lang="en-US" altLang="zh-CN" dirty="0"/>
              <a:t>Single</a:t>
            </a:r>
            <a:r>
              <a:rPr lang="zh-CN" altLang="zh-CN" dirty="0"/>
              <a:t>类型值，指定纵向位移分量，以当前坐标系为单位。值大于</a:t>
            </a:r>
            <a:r>
              <a:rPr lang="en-US" altLang="zh-CN" dirty="0"/>
              <a:t>0</a:t>
            </a:r>
            <a:r>
              <a:rPr lang="zh-CN" altLang="zh-CN" dirty="0"/>
              <a:t>，图形向下平移；值小于</a:t>
            </a:r>
            <a:r>
              <a:rPr lang="en-US" altLang="zh-CN" dirty="0"/>
              <a:t>0</a:t>
            </a:r>
            <a:r>
              <a:rPr lang="zh-CN" altLang="zh-CN" dirty="0"/>
              <a:t>，图形向上平移。</a:t>
            </a:r>
          </a:p>
          <a:p>
            <a:pPr indent="542925"/>
            <a:r>
              <a:rPr lang="zh-CN" altLang="zh-CN" dirty="0"/>
              <a:t>例如，</a:t>
            </a:r>
            <a:r>
              <a:rPr lang="en-US" altLang="zh-CN" dirty="0"/>
              <a:t>g</a:t>
            </a:r>
            <a:r>
              <a:rPr lang="zh-CN" altLang="zh-CN" dirty="0"/>
              <a:t>是一个已经创建的</a:t>
            </a:r>
            <a:r>
              <a:rPr lang="en-US" altLang="zh-CN" dirty="0"/>
              <a:t>Graphics</a:t>
            </a:r>
            <a:r>
              <a:rPr lang="zh-CN" altLang="zh-CN" dirty="0"/>
              <a:t>对象，且尚未绘制图形，将该图形向左平移</a:t>
            </a:r>
            <a:r>
              <a:rPr lang="en-US" altLang="zh-CN" dirty="0"/>
              <a:t>40</a:t>
            </a:r>
            <a:r>
              <a:rPr lang="zh-CN" altLang="zh-CN" dirty="0"/>
              <a:t>个单位，向下平移</a:t>
            </a:r>
            <a:r>
              <a:rPr lang="en-US" altLang="zh-CN" dirty="0"/>
              <a:t>50</a:t>
            </a:r>
            <a:r>
              <a:rPr lang="zh-CN" altLang="zh-CN" dirty="0"/>
              <a:t>个单位，代码如下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6" name="圆角矩形 5"/>
          <p:cNvSpPr/>
          <p:nvPr/>
        </p:nvSpPr>
        <p:spPr>
          <a:xfrm>
            <a:off x="1617013" y="3992749"/>
            <a:ext cx="8430754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 err="1"/>
              <a:t>g.TranslateTransform</a:t>
            </a:r>
            <a:r>
              <a:rPr lang="en-US" altLang="zh-CN" dirty="0"/>
              <a:t>( -40, 50)					</a:t>
            </a:r>
            <a:r>
              <a:rPr lang="en-US" altLang="zh-CN" dirty="0" smtClean="0"/>
              <a:t>' </a:t>
            </a:r>
            <a:r>
              <a:rPr lang="zh-CN" altLang="zh-CN" dirty="0"/>
              <a:t>平移图形</a:t>
            </a:r>
          </a:p>
        </p:txBody>
      </p:sp>
    </p:spTree>
    <p:extLst>
      <p:ext uri="{BB962C8B-B14F-4D97-AF65-F5344CB8AC3E}">
        <p14:creationId xmlns:p14="http://schemas.microsoft.com/office/powerpoint/2010/main" val="42338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1"/>
            <a:ext cx="4184028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3</a:t>
            </a:r>
            <a:r>
              <a:rPr lang="zh-CN" altLang="zh-CN" dirty="0"/>
              <a:t>．图形旋转</a:t>
            </a:r>
          </a:p>
        </p:txBody>
      </p:sp>
      <p:sp>
        <p:nvSpPr>
          <p:cNvPr id="3" name="矩形 2"/>
          <p:cNvSpPr/>
          <p:nvPr/>
        </p:nvSpPr>
        <p:spPr>
          <a:xfrm>
            <a:off x="1460390" y="846964"/>
            <a:ext cx="7991954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图形旋转是通过</a:t>
            </a:r>
            <a:r>
              <a:rPr lang="en-US" altLang="zh-CN" dirty="0"/>
              <a:t>Graphics</a:t>
            </a:r>
            <a:r>
              <a:rPr lang="zh-CN" altLang="zh-CN" dirty="0"/>
              <a:t>对象的</a:t>
            </a:r>
            <a:r>
              <a:rPr lang="en-US" altLang="zh-CN" dirty="0" err="1"/>
              <a:t>RotateTransform</a:t>
            </a:r>
            <a:r>
              <a:rPr lang="zh-CN" altLang="zh-CN" dirty="0"/>
              <a:t>方法实现的，其语法格式如下：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1605572" y="1200907"/>
            <a:ext cx="8495358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Graphics</a:t>
            </a:r>
            <a:r>
              <a:rPr lang="zh-CN" altLang="zh-CN" dirty="0"/>
              <a:t>对象名</a:t>
            </a:r>
            <a:r>
              <a:rPr lang="en-US" altLang="zh-CN" dirty="0"/>
              <a:t>.</a:t>
            </a:r>
            <a:r>
              <a:rPr lang="en-US" altLang="zh-CN" dirty="0" err="1"/>
              <a:t>RotateTransform</a:t>
            </a:r>
            <a:r>
              <a:rPr lang="en-US" altLang="zh-CN" dirty="0"/>
              <a:t>(</a:t>
            </a:r>
            <a:r>
              <a:rPr lang="zh-CN" altLang="zh-CN" dirty="0"/>
              <a:t>旋转角度</a:t>
            </a:r>
            <a:r>
              <a:rPr lang="en-US" altLang="zh-CN" dirty="0"/>
              <a:t>)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1701209"/>
            <a:ext cx="949487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其中：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</a:t>
            </a:r>
            <a:r>
              <a:rPr lang="en-US" altLang="zh-CN" dirty="0"/>
              <a:t>Graphics</a:t>
            </a:r>
            <a:r>
              <a:rPr lang="zh-CN" altLang="zh-CN" dirty="0"/>
              <a:t>对象名，已创建的</a:t>
            </a:r>
            <a:r>
              <a:rPr lang="en-US" altLang="zh-CN" dirty="0"/>
              <a:t>Graphics</a:t>
            </a:r>
            <a:r>
              <a:rPr lang="zh-CN" altLang="zh-CN" dirty="0"/>
              <a:t>对象名，可以是合法的</a:t>
            </a:r>
            <a:r>
              <a:rPr lang="en-US" altLang="zh-CN" dirty="0"/>
              <a:t>VB.NET</a:t>
            </a:r>
            <a:r>
              <a:rPr lang="zh-CN" altLang="zh-CN" dirty="0"/>
              <a:t>变量名。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）旋转角度，</a:t>
            </a:r>
            <a:r>
              <a:rPr lang="en-US" altLang="zh-CN" dirty="0"/>
              <a:t>Single</a:t>
            </a:r>
            <a:r>
              <a:rPr lang="zh-CN" altLang="zh-CN" dirty="0"/>
              <a:t>类型值。角度的度量是以坐标原点为圆心，通常是图形的左上角，正表示按顺时针方向旋转，负表示按逆时针方向旋转。</a:t>
            </a:r>
          </a:p>
          <a:p>
            <a:pPr indent="446088"/>
            <a:r>
              <a:rPr lang="zh-CN" altLang="zh-CN" dirty="0"/>
              <a:t>例如，</a:t>
            </a:r>
            <a:r>
              <a:rPr lang="en-US" altLang="zh-CN" dirty="0"/>
              <a:t>g</a:t>
            </a:r>
            <a:r>
              <a:rPr lang="zh-CN" altLang="zh-CN" dirty="0"/>
              <a:t>是一个已经创建的</a:t>
            </a:r>
            <a:r>
              <a:rPr lang="en-US" altLang="zh-CN" dirty="0"/>
              <a:t>Graphics</a:t>
            </a:r>
            <a:r>
              <a:rPr lang="zh-CN" altLang="zh-CN" dirty="0"/>
              <a:t>对象，且尚未绘制图形，将该图形逆时针旋转</a:t>
            </a:r>
            <a:r>
              <a:rPr lang="en-US" altLang="zh-CN" dirty="0"/>
              <a:t>30.5</a:t>
            </a:r>
            <a:r>
              <a:rPr lang="zh-CN" altLang="zh-CN" dirty="0"/>
              <a:t>°，代码如下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6" name="圆角矩形 5"/>
          <p:cNvSpPr/>
          <p:nvPr/>
        </p:nvSpPr>
        <p:spPr>
          <a:xfrm>
            <a:off x="1605572" y="3404067"/>
            <a:ext cx="8495358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 err="1"/>
              <a:t>g.RotateTransform</a:t>
            </a:r>
            <a:r>
              <a:rPr lang="en-US" altLang="zh-CN" dirty="0"/>
              <a:t>( -30.5 )					</a:t>
            </a:r>
            <a:r>
              <a:rPr lang="en-US" altLang="zh-CN" dirty="0" smtClean="0"/>
              <a:t>' </a:t>
            </a:r>
            <a:r>
              <a:rPr lang="zh-CN" altLang="zh-CN" dirty="0"/>
              <a:t>旋转图形</a:t>
            </a:r>
          </a:p>
        </p:txBody>
      </p:sp>
      <p:sp>
        <p:nvSpPr>
          <p:cNvPr id="7" name="矩形 6"/>
          <p:cNvSpPr/>
          <p:nvPr/>
        </p:nvSpPr>
        <p:spPr>
          <a:xfrm>
            <a:off x="914401" y="3990987"/>
            <a:ext cx="9494873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6088"/>
            <a:r>
              <a:rPr lang="zh-CN" altLang="zh-CN" dirty="0"/>
              <a:t>【例</a:t>
            </a:r>
            <a:r>
              <a:rPr lang="en-US" altLang="zh-CN" dirty="0"/>
              <a:t>7.7</a:t>
            </a:r>
            <a:r>
              <a:rPr lang="zh-CN" altLang="zh-CN" dirty="0"/>
              <a:t>】 利用三种图形变换方法，绘制嵌套正方形。每次将正方形缩小一定尺寸并旋转一定的角度。</a:t>
            </a:r>
          </a:p>
          <a:p>
            <a:pPr indent="446088"/>
            <a:r>
              <a:rPr lang="zh-CN" altLang="zh-CN" dirty="0"/>
              <a:t>新建一个项目，在窗体</a:t>
            </a:r>
            <a:r>
              <a:rPr lang="en-US" altLang="zh-CN" dirty="0"/>
              <a:t>Click</a:t>
            </a:r>
            <a:r>
              <a:rPr lang="zh-CN" altLang="zh-CN" dirty="0"/>
              <a:t>事件中</a:t>
            </a:r>
            <a:r>
              <a:rPr lang="zh-CN" altLang="zh-CN" dirty="0">
                <a:hlinkClick r:id="rId3" action="ppaction://hlinkfile"/>
              </a:rPr>
              <a:t>编程，</a:t>
            </a:r>
            <a:r>
              <a:rPr lang="zh-CN" altLang="zh-CN" dirty="0" smtClean="0">
                <a:hlinkClick r:id="rId3" action="ppaction://hlinkfile"/>
              </a:rPr>
              <a:t>程序代码</a:t>
            </a:r>
            <a:r>
              <a:rPr lang="zh-CN" altLang="en-US" dirty="0" smtClean="0">
                <a:hlinkClick r:id="rId3" action="ppaction://hlinkfile"/>
              </a:rPr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9572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1"/>
            <a:ext cx="4184028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3</a:t>
            </a:r>
            <a:r>
              <a:rPr lang="zh-CN" altLang="zh-CN" dirty="0"/>
              <a:t>．图形旋转</a:t>
            </a:r>
          </a:p>
        </p:txBody>
      </p:sp>
      <p:sp>
        <p:nvSpPr>
          <p:cNvPr id="3" name="矩形 2"/>
          <p:cNvSpPr/>
          <p:nvPr/>
        </p:nvSpPr>
        <p:spPr>
          <a:xfrm>
            <a:off x="1345656" y="765118"/>
            <a:ext cx="5149167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程序运行启动后，单击窗体时的界面如图</a:t>
            </a:r>
            <a:r>
              <a:rPr lang="en-US" altLang="zh-CN" dirty="0"/>
              <a:t>7.16</a:t>
            </a:r>
            <a:r>
              <a:rPr lang="zh-CN" altLang="zh-CN" dirty="0"/>
              <a:t>所示。</a:t>
            </a:r>
          </a:p>
        </p:txBody>
      </p:sp>
      <p:pic>
        <p:nvPicPr>
          <p:cNvPr id="1026" name="Picture 2" descr="7T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940" y="1247665"/>
            <a:ext cx="3454547" cy="3432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820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2643114">
            <a:off x="3529134" y="2432691"/>
            <a:ext cx="1362721" cy="1447759"/>
            <a:chOff x="4819176" y="1662676"/>
            <a:chExt cx="2993523" cy="2989680"/>
          </a:xfrm>
        </p:grpSpPr>
        <p:grpSp>
          <p:nvGrpSpPr>
            <p:cNvPr id="5" name="组合 4"/>
            <p:cNvGrpSpPr/>
            <p:nvPr/>
          </p:nvGrpSpPr>
          <p:grpSpPr>
            <a:xfrm>
              <a:off x="4819176" y="1662676"/>
              <a:ext cx="2993523" cy="2989680"/>
              <a:chOff x="304800" y="673100"/>
              <a:chExt cx="4147845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矩形 6"/>
              <p:cNvSpPr>
                <a:spLocks/>
              </p:cNvSpPr>
              <p:nvPr/>
            </p:nvSpPr>
            <p:spPr>
              <a:xfrm>
                <a:off x="304800" y="673100"/>
                <a:ext cx="4147845" cy="4000500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99069" y="760412"/>
                <a:ext cx="3959307" cy="3825874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5038399" y="1880357"/>
              <a:ext cx="2555077" cy="255431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857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Palatino Linotype"/>
                <a:ea typeface="宋体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675646" y="2650031"/>
            <a:ext cx="1069702" cy="1059378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/>
          <a:p>
            <a:r>
              <a:rPr lang="en-US" altLang="zh-CN" sz="59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03</a:t>
            </a:r>
            <a:endParaRPr lang="zh-CN" altLang="en-US" sz="5900" b="1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14543" y="2704960"/>
            <a:ext cx="2074962" cy="490294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4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 smtClean="0"/>
              <a:t>特</a:t>
            </a:r>
            <a:r>
              <a:rPr lang="en-US" altLang="zh-CN" dirty="0" smtClean="0"/>
              <a:t> </a:t>
            </a:r>
            <a:r>
              <a:rPr lang="zh-CN" altLang="zh-CN" dirty="0" smtClean="0"/>
              <a:t>殊</a:t>
            </a:r>
            <a:r>
              <a:rPr lang="en-US" altLang="zh-CN" dirty="0" smtClean="0"/>
              <a:t> </a:t>
            </a:r>
            <a:r>
              <a:rPr lang="zh-CN" altLang="zh-CN" dirty="0" smtClean="0"/>
              <a:t>效</a:t>
            </a:r>
            <a:r>
              <a:rPr lang="en-US" altLang="zh-CN" dirty="0" smtClean="0"/>
              <a:t> </a:t>
            </a:r>
            <a:r>
              <a:rPr lang="zh-CN" altLang="zh-CN" dirty="0" smtClean="0"/>
              <a:t>果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305465" y="3195254"/>
            <a:ext cx="2105959" cy="0"/>
          </a:xfrm>
          <a:prstGeom prst="line">
            <a:avLst/>
          </a:prstGeom>
          <a:ln>
            <a:solidFill>
              <a:srgbClr val="AE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H_Others_1"/>
          <p:cNvSpPr txBox="1"/>
          <p:nvPr/>
        </p:nvSpPr>
        <p:spPr>
          <a:xfrm>
            <a:off x="4542567" y="1414219"/>
            <a:ext cx="2868858" cy="505683"/>
          </a:xfrm>
          <a:prstGeom prst="rect">
            <a:avLst/>
          </a:prstGeom>
          <a:noFill/>
        </p:spPr>
        <p:txBody>
          <a:bodyPr wrap="square" lIns="119792" tIns="59896" rIns="119792" bIns="59896">
            <a:spAutoFit/>
          </a:bodyPr>
          <a:lstStyle/>
          <a:p>
            <a:pPr algn="ctr">
              <a:defRPr/>
            </a:pPr>
            <a:r>
              <a:rPr lang="en-US" altLang="zh-CN" sz="2500" spc="394" dirty="0">
                <a:solidFill>
                  <a:srgbClr val="C4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Contents</a:t>
            </a:r>
            <a:endParaRPr lang="zh-CN" altLang="en-US" sz="2500" spc="394" dirty="0">
              <a:solidFill>
                <a:srgbClr val="C4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19" name="MH_Others_2"/>
          <p:cNvSpPr txBox="1">
            <a:spLocks noChangeArrowheads="1"/>
          </p:cNvSpPr>
          <p:nvPr/>
        </p:nvSpPr>
        <p:spPr bwMode="auto">
          <a:xfrm>
            <a:off x="4146923" y="439097"/>
            <a:ext cx="3612710" cy="87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9792" tIns="59896" rIns="119792" bIns="59896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5300">
                <a:solidFill>
                  <a:srgbClr val="AE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目录</a:t>
            </a:r>
            <a:endParaRPr lang="zh-CN" altLang="en-US" sz="5300" dirty="0">
              <a:solidFill>
                <a:srgbClr val="AE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12374" y="1687966"/>
            <a:ext cx="4931791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962675" y="1687966"/>
            <a:ext cx="4923128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head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本占位符 5"/>
          <p:cNvSpPr txBox="1">
            <a:spLocks/>
          </p:cNvSpPr>
          <p:nvPr/>
        </p:nvSpPr>
        <p:spPr>
          <a:xfrm>
            <a:off x="5458943" y="3328442"/>
            <a:ext cx="1739821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zh-CN" dirty="0">
                <a:solidFill>
                  <a:schemeClr val="tx1"/>
                </a:solidFill>
              </a:rPr>
              <a:t>．浮雕</a:t>
            </a:r>
          </a:p>
        </p:txBody>
      </p:sp>
      <p:sp>
        <p:nvSpPr>
          <p:cNvPr id="15" name="文本占位符 5"/>
          <p:cNvSpPr txBox="1">
            <a:spLocks/>
          </p:cNvSpPr>
          <p:nvPr/>
        </p:nvSpPr>
        <p:spPr>
          <a:xfrm>
            <a:off x="5458943" y="3751698"/>
            <a:ext cx="1739821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zh-CN" dirty="0">
                <a:solidFill>
                  <a:schemeClr val="tx1"/>
                </a:solidFill>
              </a:rPr>
              <a:t>．柔化</a:t>
            </a:r>
          </a:p>
        </p:txBody>
      </p:sp>
      <p:sp>
        <p:nvSpPr>
          <p:cNvPr id="16" name="文本占位符 5"/>
          <p:cNvSpPr txBox="1">
            <a:spLocks/>
          </p:cNvSpPr>
          <p:nvPr/>
        </p:nvSpPr>
        <p:spPr>
          <a:xfrm>
            <a:off x="5460611" y="4166408"/>
            <a:ext cx="1739821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3</a:t>
            </a:r>
            <a:r>
              <a:rPr lang="zh-CN" altLang="zh-CN" dirty="0">
                <a:solidFill>
                  <a:schemeClr val="tx1"/>
                </a:solidFill>
              </a:rPr>
              <a:t>．反转</a:t>
            </a:r>
          </a:p>
        </p:txBody>
      </p:sp>
    </p:spTree>
    <p:extLst>
      <p:ext uri="{BB962C8B-B14F-4D97-AF65-F5344CB8AC3E}">
        <p14:creationId xmlns:p14="http://schemas.microsoft.com/office/powerpoint/2010/main" val="117819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/>
      <p:bldP spid="19" grpId="0"/>
      <p:bldP spid="14" grpId="0" animBg="1"/>
      <p:bldP spid="15" grpId="0" animBg="1"/>
      <p:bldP spid="1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1"/>
            <a:ext cx="4184028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特殊效果</a:t>
            </a:r>
          </a:p>
        </p:txBody>
      </p:sp>
      <p:sp>
        <p:nvSpPr>
          <p:cNvPr id="3" name="矩形 2"/>
          <p:cNvSpPr/>
          <p:nvPr/>
        </p:nvSpPr>
        <p:spPr>
          <a:xfrm>
            <a:off x="1500390" y="913974"/>
            <a:ext cx="4818435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使用</a:t>
            </a:r>
            <a:r>
              <a:rPr lang="en-US" altLang="zh-CN" dirty="0"/>
              <a:t>Bitmap</a:t>
            </a:r>
            <a:r>
              <a:rPr lang="zh-CN" altLang="zh-CN" dirty="0"/>
              <a:t>对象的</a:t>
            </a:r>
            <a:r>
              <a:rPr lang="en-US" altLang="zh-CN" dirty="0" err="1"/>
              <a:t>GetPixel</a:t>
            </a:r>
            <a:r>
              <a:rPr lang="zh-CN" altLang="zh-CN" dirty="0"/>
              <a:t>方法的语法格式如下：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1612753" y="1281192"/>
            <a:ext cx="8126669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Bitmap</a:t>
            </a:r>
            <a:r>
              <a:rPr lang="zh-CN" altLang="zh-CN" dirty="0"/>
              <a:t>对象名</a:t>
            </a:r>
            <a:r>
              <a:rPr lang="en-US" altLang="zh-CN" dirty="0"/>
              <a:t>.</a:t>
            </a:r>
            <a:r>
              <a:rPr lang="en-US" altLang="zh-CN" dirty="0" err="1"/>
              <a:t>GetPixel</a:t>
            </a:r>
            <a:r>
              <a:rPr lang="en-US" altLang="zh-CN" dirty="0"/>
              <a:t>( X, Y )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1116420" y="1690940"/>
            <a:ext cx="9516138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其中：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</a:t>
            </a:r>
            <a:r>
              <a:rPr lang="en-US" altLang="zh-CN" dirty="0"/>
              <a:t>Bitmap</a:t>
            </a:r>
            <a:r>
              <a:rPr lang="zh-CN" altLang="zh-CN" dirty="0"/>
              <a:t>对象名，已创建的</a:t>
            </a:r>
            <a:r>
              <a:rPr lang="en-US" altLang="zh-CN" dirty="0"/>
              <a:t>Bitmap</a:t>
            </a:r>
            <a:r>
              <a:rPr lang="zh-CN" altLang="zh-CN" dirty="0"/>
              <a:t>对象名，可以是合法的</a:t>
            </a:r>
            <a:r>
              <a:rPr lang="en-US" altLang="zh-CN" dirty="0"/>
              <a:t>VB.NET</a:t>
            </a:r>
            <a:r>
              <a:rPr lang="zh-CN" altLang="zh-CN" dirty="0"/>
              <a:t>变量名。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</a:t>
            </a:r>
            <a:r>
              <a:rPr lang="en-US" altLang="zh-CN" dirty="0"/>
              <a:t>X, Y</a:t>
            </a:r>
            <a:r>
              <a:rPr lang="zh-CN" altLang="zh-CN" dirty="0"/>
              <a:t>，像素坐标的水平和垂直分量，</a:t>
            </a:r>
            <a:r>
              <a:rPr lang="en-US" altLang="zh-CN" dirty="0"/>
              <a:t>Single</a:t>
            </a:r>
            <a:r>
              <a:rPr lang="zh-CN" altLang="zh-CN" dirty="0"/>
              <a:t>类型值。</a:t>
            </a:r>
          </a:p>
          <a:p>
            <a:pPr indent="446088"/>
            <a:r>
              <a:rPr lang="en-US" altLang="zh-CN" dirty="0" err="1"/>
              <a:t>GetPixel</a:t>
            </a:r>
            <a:r>
              <a:rPr lang="zh-CN" altLang="zh-CN" dirty="0"/>
              <a:t>方法返回的是</a:t>
            </a:r>
            <a:r>
              <a:rPr lang="en-US" altLang="zh-CN" dirty="0"/>
              <a:t>Color</a:t>
            </a:r>
            <a:r>
              <a:rPr lang="zh-CN" altLang="zh-CN" dirty="0"/>
              <a:t>类型的数据。例如，假设</a:t>
            </a:r>
            <a:r>
              <a:rPr lang="en-US" altLang="zh-CN" dirty="0"/>
              <a:t>g</a:t>
            </a:r>
            <a:r>
              <a:rPr lang="zh-CN" altLang="zh-CN" dirty="0"/>
              <a:t>是一个已经创建的</a:t>
            </a:r>
            <a:r>
              <a:rPr lang="en-US" altLang="zh-CN" dirty="0"/>
              <a:t>Bitmap</a:t>
            </a:r>
            <a:r>
              <a:rPr lang="zh-CN" altLang="zh-CN" dirty="0"/>
              <a:t>对象，若要读取坐标点</a:t>
            </a:r>
            <a:r>
              <a:rPr lang="en-US" altLang="zh-CN" dirty="0"/>
              <a:t>(2, 2)</a:t>
            </a:r>
            <a:r>
              <a:rPr lang="zh-CN" altLang="zh-CN" dirty="0"/>
              <a:t>的颜色值，代码如下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6" name="圆角矩形 5"/>
          <p:cNvSpPr/>
          <p:nvPr/>
        </p:nvSpPr>
        <p:spPr>
          <a:xfrm>
            <a:off x="1612753" y="3103608"/>
            <a:ext cx="8126669" cy="68103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Dim  p1  As  Color				</a:t>
            </a:r>
            <a:r>
              <a:rPr lang="en-US" altLang="zh-CN" dirty="0" smtClean="0"/>
              <a:t>' </a:t>
            </a:r>
            <a:r>
              <a:rPr lang="zh-CN" altLang="zh-CN" dirty="0"/>
              <a:t>声明</a:t>
            </a:r>
            <a:r>
              <a:rPr lang="en-US" altLang="zh-CN" dirty="0"/>
              <a:t>Color</a:t>
            </a:r>
            <a:r>
              <a:rPr lang="zh-CN" altLang="zh-CN" dirty="0"/>
              <a:t>类型的变量</a:t>
            </a:r>
          </a:p>
          <a:p>
            <a:r>
              <a:rPr lang="en-US" altLang="zh-CN" dirty="0"/>
              <a:t>p1 = </a:t>
            </a:r>
            <a:r>
              <a:rPr lang="en-US" altLang="zh-CN" dirty="0" err="1"/>
              <a:t>g.GetPixel</a:t>
            </a:r>
            <a:r>
              <a:rPr lang="en-US" altLang="zh-CN" dirty="0"/>
              <a:t>(2, 2)				</a:t>
            </a:r>
            <a:r>
              <a:rPr lang="en-US" altLang="zh-CN" dirty="0" smtClean="0"/>
              <a:t>' </a:t>
            </a:r>
            <a:r>
              <a:rPr lang="zh-CN" altLang="zh-CN" dirty="0"/>
              <a:t>读取像素的颜色值</a:t>
            </a:r>
          </a:p>
        </p:txBody>
      </p:sp>
      <p:sp>
        <p:nvSpPr>
          <p:cNvPr id="7" name="矩形 6"/>
          <p:cNvSpPr/>
          <p:nvPr/>
        </p:nvSpPr>
        <p:spPr>
          <a:xfrm>
            <a:off x="1612753" y="3797921"/>
            <a:ext cx="4779963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使用</a:t>
            </a:r>
            <a:r>
              <a:rPr lang="en-US" altLang="zh-CN" dirty="0"/>
              <a:t>Bitmap</a:t>
            </a:r>
            <a:r>
              <a:rPr lang="zh-CN" altLang="zh-CN" dirty="0"/>
              <a:t>对象的</a:t>
            </a:r>
            <a:r>
              <a:rPr lang="en-US" altLang="zh-CN" dirty="0" err="1"/>
              <a:t>SetPixel</a:t>
            </a:r>
            <a:r>
              <a:rPr lang="zh-CN" altLang="zh-CN" dirty="0"/>
              <a:t>方法的语法格式如下：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1612753" y="4165139"/>
            <a:ext cx="8126669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Bitmap</a:t>
            </a:r>
            <a:r>
              <a:rPr lang="zh-CN" altLang="zh-CN" dirty="0"/>
              <a:t>对象名</a:t>
            </a:r>
            <a:r>
              <a:rPr lang="en-US" altLang="zh-CN" dirty="0"/>
              <a:t>.</a:t>
            </a:r>
            <a:r>
              <a:rPr lang="en-US" altLang="zh-CN" dirty="0" err="1"/>
              <a:t>SetPixel</a:t>
            </a:r>
            <a:r>
              <a:rPr lang="en-US" altLang="zh-CN" dirty="0"/>
              <a:t>(X,Y,</a:t>
            </a:r>
            <a:r>
              <a:rPr lang="zh-CN" altLang="zh-CN" dirty="0"/>
              <a:t>颜色</a:t>
            </a:r>
            <a:r>
              <a:rPr lang="en-US" altLang="zh-CN" dirty="0"/>
              <a:t>)</a:t>
            </a:r>
            <a:endParaRPr lang="zh-CN" altLang="zh-CN" dirty="0"/>
          </a:p>
        </p:txBody>
      </p:sp>
      <p:sp>
        <p:nvSpPr>
          <p:cNvPr id="9" name="TextBox 8"/>
          <p:cNvSpPr txBox="1"/>
          <p:nvPr/>
        </p:nvSpPr>
        <p:spPr>
          <a:xfrm>
            <a:off x="1102613" y="4556736"/>
            <a:ext cx="96012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其中：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</a:t>
            </a:r>
            <a:r>
              <a:rPr lang="en-US" altLang="zh-CN" dirty="0"/>
              <a:t>Bitmap</a:t>
            </a:r>
            <a:r>
              <a:rPr lang="zh-CN" altLang="zh-CN" dirty="0"/>
              <a:t>对象名，已创建的</a:t>
            </a:r>
            <a:r>
              <a:rPr lang="en-US" altLang="zh-CN" dirty="0"/>
              <a:t>Bitmap</a:t>
            </a:r>
            <a:r>
              <a:rPr lang="zh-CN" altLang="zh-CN" dirty="0"/>
              <a:t>对象名，可以是合法的</a:t>
            </a:r>
            <a:r>
              <a:rPr lang="en-US" altLang="zh-CN" dirty="0"/>
              <a:t>VB.NET</a:t>
            </a:r>
            <a:r>
              <a:rPr lang="zh-CN" altLang="zh-CN" dirty="0"/>
              <a:t>变量名。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</a:t>
            </a:r>
            <a:r>
              <a:rPr lang="en-US" altLang="zh-CN" dirty="0"/>
              <a:t>X, Y</a:t>
            </a:r>
            <a:r>
              <a:rPr lang="zh-CN" altLang="zh-CN" dirty="0"/>
              <a:t>，像素坐标的水平和垂直分量，</a:t>
            </a:r>
            <a:r>
              <a:rPr lang="en-US" altLang="zh-CN" dirty="0"/>
              <a:t>Single</a:t>
            </a:r>
            <a:r>
              <a:rPr lang="zh-CN" altLang="zh-CN" dirty="0"/>
              <a:t>类型值。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）颜色，</a:t>
            </a:r>
            <a:r>
              <a:rPr lang="en-US" altLang="zh-CN" dirty="0"/>
              <a:t>Color</a:t>
            </a:r>
            <a:r>
              <a:rPr lang="zh-CN" altLang="zh-CN" dirty="0"/>
              <a:t>类型，指定要设置的颜色值。</a:t>
            </a:r>
          </a:p>
          <a:p>
            <a:pPr indent="446088"/>
            <a:r>
              <a:rPr lang="en-US" altLang="zh-CN" dirty="0" err="1"/>
              <a:t>SetPixel</a:t>
            </a:r>
            <a:r>
              <a:rPr lang="zh-CN" altLang="zh-CN" dirty="0"/>
              <a:t>方法是将像素的颜色值设置为</a:t>
            </a:r>
            <a:r>
              <a:rPr lang="en-US" altLang="zh-CN" dirty="0"/>
              <a:t>Color</a:t>
            </a:r>
            <a:r>
              <a:rPr lang="zh-CN" altLang="zh-CN" dirty="0"/>
              <a:t>对象所指定的值。例如，假设</a:t>
            </a:r>
            <a:r>
              <a:rPr lang="en-US" altLang="zh-CN" dirty="0"/>
              <a:t>g</a:t>
            </a:r>
            <a:r>
              <a:rPr lang="zh-CN" altLang="zh-CN" dirty="0"/>
              <a:t>是一个已经创建的</a:t>
            </a:r>
            <a:r>
              <a:rPr lang="en-US" altLang="zh-CN" dirty="0"/>
              <a:t>Bitmap</a:t>
            </a:r>
            <a:r>
              <a:rPr lang="zh-CN" altLang="zh-CN" dirty="0"/>
              <a:t>对象，若要将坐标点</a:t>
            </a:r>
            <a:r>
              <a:rPr lang="en-US" altLang="zh-CN" dirty="0"/>
              <a:t>(2,2)</a:t>
            </a:r>
            <a:r>
              <a:rPr lang="zh-CN" altLang="zh-CN" dirty="0"/>
              <a:t>的红、绿、蓝</a:t>
            </a:r>
            <a:r>
              <a:rPr lang="en-US" altLang="zh-CN" dirty="0"/>
              <a:t>3</a:t>
            </a:r>
            <a:r>
              <a:rPr lang="zh-CN" altLang="zh-CN" dirty="0"/>
              <a:t>种颜色分别设置为</a:t>
            </a:r>
            <a:r>
              <a:rPr lang="en-US" altLang="zh-CN" dirty="0"/>
              <a:t>(100,60,80)</a:t>
            </a:r>
            <a:r>
              <a:rPr lang="zh-CN" altLang="zh-CN" dirty="0"/>
              <a:t>，代码如下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10" name="圆角矩形 9"/>
          <p:cNvSpPr/>
          <p:nvPr/>
        </p:nvSpPr>
        <p:spPr>
          <a:xfrm>
            <a:off x="1612753" y="6213953"/>
            <a:ext cx="8126669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 err="1"/>
              <a:t>g.SetPixel</a:t>
            </a:r>
            <a:r>
              <a:rPr lang="en-US" altLang="zh-CN" dirty="0"/>
              <a:t>( 2, 2, </a:t>
            </a:r>
            <a:r>
              <a:rPr lang="en-US" altLang="zh-CN" dirty="0" err="1"/>
              <a:t>Color.FromArgb</a:t>
            </a:r>
            <a:r>
              <a:rPr lang="en-US" altLang="zh-CN" dirty="0"/>
              <a:t>(100,60,80) )		</a:t>
            </a:r>
            <a:r>
              <a:rPr lang="en-US" altLang="zh-CN" dirty="0" smtClean="0"/>
              <a:t>' </a:t>
            </a:r>
            <a:r>
              <a:rPr lang="zh-CN" altLang="zh-CN" dirty="0"/>
              <a:t>设置像素的颜色值</a:t>
            </a:r>
          </a:p>
        </p:txBody>
      </p:sp>
    </p:spTree>
    <p:extLst>
      <p:ext uri="{BB962C8B-B14F-4D97-AF65-F5344CB8AC3E}">
        <p14:creationId xmlns:p14="http://schemas.microsoft.com/office/powerpoint/2010/main" val="19803374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1"/>
            <a:ext cx="4184028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zh-CN" dirty="0"/>
              <a:t>．浮雕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9972" y="691112"/>
            <a:ext cx="9633098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542925"/>
            <a:r>
              <a:rPr lang="zh-CN" altLang="zh-CN" dirty="0"/>
              <a:t>【例</a:t>
            </a:r>
            <a:r>
              <a:rPr lang="en-US" altLang="zh-CN" dirty="0"/>
              <a:t>7.8</a:t>
            </a:r>
            <a:r>
              <a:rPr lang="zh-CN" altLang="zh-CN" dirty="0"/>
              <a:t>】 在图片框中显示图像并实现浮雕效果。</a:t>
            </a:r>
          </a:p>
          <a:p>
            <a:pPr indent="542925"/>
            <a:r>
              <a:rPr lang="zh-CN" altLang="zh-CN" dirty="0"/>
              <a:t>新建一个项目，在窗体中放一个按钮和一个图片框，图片框的</a:t>
            </a:r>
            <a:r>
              <a:rPr lang="en-US" altLang="zh-CN" dirty="0" err="1"/>
              <a:t>SizeMode</a:t>
            </a:r>
            <a:r>
              <a:rPr lang="zh-CN" altLang="zh-CN" dirty="0"/>
              <a:t>属性设置为</a:t>
            </a:r>
            <a:r>
              <a:rPr lang="en-US" altLang="zh-CN" dirty="0" err="1"/>
              <a:t>AutoSize</a:t>
            </a:r>
            <a:r>
              <a:rPr lang="zh-CN" altLang="zh-CN" dirty="0"/>
              <a:t>，在按钮</a:t>
            </a:r>
            <a:r>
              <a:rPr lang="en-US" altLang="zh-CN" dirty="0"/>
              <a:t>Click</a:t>
            </a:r>
            <a:r>
              <a:rPr lang="zh-CN" altLang="zh-CN" dirty="0"/>
              <a:t>事件中编程，程序代码如下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499191" y="1568275"/>
            <a:ext cx="8506046" cy="5096351"/>
          </a:xfrm>
          <a:prstGeom prst="roundRect">
            <a:avLst>
              <a:gd name="adj" fmla="val 2578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Private Sub Button1_Click(</a:t>
            </a:r>
            <a:r>
              <a:rPr lang="en-US" altLang="zh-CN" sz="1400" dirty="0" err="1"/>
              <a:t>ByVal</a:t>
            </a:r>
            <a:r>
              <a:rPr lang="en-US" altLang="zh-CN" sz="1400" dirty="0"/>
              <a:t> sender As </a:t>
            </a:r>
            <a:r>
              <a:rPr lang="en-US" altLang="zh-CN" sz="1400" dirty="0" err="1"/>
              <a:t>System.Object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ByVal</a:t>
            </a:r>
            <a:r>
              <a:rPr lang="en-US" altLang="zh-CN" sz="1400" dirty="0"/>
              <a:t> e As </a:t>
            </a:r>
            <a:r>
              <a:rPr lang="en-US" altLang="zh-CN" sz="1400" dirty="0" err="1"/>
              <a:t>System.EventArgs</a:t>
            </a:r>
            <a:r>
              <a:rPr lang="en-US" altLang="zh-CN" sz="1400" dirty="0"/>
              <a:t>)</a:t>
            </a:r>
            <a:endParaRPr lang="zh-CN" altLang="zh-CN" sz="1400" dirty="0"/>
          </a:p>
          <a:p>
            <a:r>
              <a:rPr lang="en-US" altLang="zh-CN" sz="1400" dirty="0"/>
              <a:t>						</a:t>
            </a:r>
            <a:r>
              <a:rPr lang="en-US" altLang="zh-CN" sz="1400" dirty="0" smtClean="0"/>
              <a:t>Handles </a:t>
            </a:r>
            <a:r>
              <a:rPr lang="en-US" altLang="zh-CN" sz="1400" dirty="0"/>
              <a:t>Button1.Click</a:t>
            </a:r>
            <a:endParaRPr lang="zh-CN" altLang="zh-CN" sz="1400" dirty="0"/>
          </a:p>
          <a:p>
            <a:r>
              <a:rPr lang="en-US" altLang="zh-CN" sz="1400" dirty="0"/>
              <a:t>    Dim i, j As Integer</a:t>
            </a:r>
            <a:endParaRPr lang="zh-CN" altLang="zh-CN" sz="1400" dirty="0"/>
          </a:p>
          <a:p>
            <a:r>
              <a:rPr lang="en-US" altLang="zh-CN" sz="1400" dirty="0"/>
              <a:t>    Dim r, g, b As Integer</a:t>
            </a:r>
            <a:endParaRPr lang="zh-CN" altLang="zh-CN" sz="1400" dirty="0"/>
          </a:p>
          <a:p>
            <a:r>
              <a:rPr lang="en-US" altLang="zh-CN" sz="1400" dirty="0"/>
              <a:t>    Dim bmp As New Bitmap(PictureBox1.Image) 		</a:t>
            </a:r>
            <a:r>
              <a:rPr lang="en-US" altLang="zh-CN" sz="1400" dirty="0" smtClean="0"/>
              <a:t>	' </a:t>
            </a:r>
            <a:r>
              <a:rPr lang="zh-CN" altLang="zh-CN" sz="1400" dirty="0"/>
              <a:t>定义一个</a:t>
            </a:r>
            <a:r>
              <a:rPr lang="en-US" altLang="zh-CN" sz="1400" dirty="0"/>
              <a:t>Bitmap</a:t>
            </a:r>
            <a:r>
              <a:rPr lang="zh-CN" altLang="zh-CN" sz="1400" dirty="0"/>
              <a:t>对象</a:t>
            </a:r>
          </a:p>
          <a:p>
            <a:r>
              <a:rPr lang="en-US" altLang="zh-CN" sz="1400" dirty="0"/>
              <a:t>    PictureBox1.Image = bmp 				</a:t>
            </a:r>
            <a:r>
              <a:rPr lang="en-US" altLang="zh-CN" sz="1400" dirty="0" smtClean="0"/>
              <a:t>' </a:t>
            </a:r>
            <a:r>
              <a:rPr lang="zh-CN" altLang="zh-CN" sz="1400" dirty="0"/>
              <a:t>指定图片框的图像属性</a:t>
            </a:r>
          </a:p>
          <a:p>
            <a:r>
              <a:rPr lang="en-US" altLang="zh-CN" sz="1400" dirty="0"/>
              <a:t>    Dim </a:t>
            </a:r>
            <a:r>
              <a:rPr lang="en-US" altLang="zh-CN" sz="1400" dirty="0" err="1"/>
              <a:t>tmpbmp</a:t>
            </a:r>
            <a:r>
              <a:rPr lang="en-US" altLang="zh-CN" sz="1400" dirty="0"/>
              <a:t> As New Bitmap(PictureBox1.Image) 	</a:t>
            </a:r>
            <a:r>
              <a:rPr lang="en-US" altLang="zh-CN" sz="1400" dirty="0" smtClean="0"/>
              <a:t>	' </a:t>
            </a:r>
            <a:r>
              <a:rPr lang="zh-CN" altLang="zh-CN" sz="1400" dirty="0"/>
              <a:t>定义一个临时</a:t>
            </a:r>
            <a:r>
              <a:rPr lang="en-US" altLang="zh-CN" sz="1400" dirty="0"/>
              <a:t>Bitmap</a:t>
            </a:r>
            <a:r>
              <a:rPr lang="zh-CN" altLang="zh-CN" sz="1400" dirty="0"/>
              <a:t>对象</a:t>
            </a:r>
          </a:p>
          <a:p>
            <a:r>
              <a:rPr lang="en-US" altLang="zh-CN" sz="1400" dirty="0"/>
              <a:t>    ' </a:t>
            </a:r>
            <a:r>
              <a:rPr lang="zh-CN" altLang="zh-CN" sz="1400" dirty="0"/>
              <a:t>浮雕处理</a:t>
            </a:r>
          </a:p>
          <a:p>
            <a:r>
              <a:rPr lang="en-US" altLang="zh-CN" sz="1400" dirty="0"/>
              <a:t>    With </a:t>
            </a:r>
            <a:r>
              <a:rPr lang="en-US" altLang="zh-CN" sz="1400" dirty="0" err="1"/>
              <a:t>tmpbmp</a:t>
            </a:r>
            <a:endParaRPr lang="zh-CN" altLang="zh-CN" sz="1400" dirty="0"/>
          </a:p>
          <a:p>
            <a:r>
              <a:rPr lang="en-US" altLang="zh-CN" sz="1400" dirty="0"/>
              <a:t>        For i = 0 To .Height - 2 				</a:t>
            </a:r>
            <a:r>
              <a:rPr lang="en-US" altLang="zh-CN" sz="1400" dirty="0" smtClean="0"/>
              <a:t>' </a:t>
            </a:r>
            <a:r>
              <a:rPr lang="zh-CN" altLang="zh-CN" sz="1400" dirty="0"/>
              <a:t>按</a:t>
            </a:r>
            <a:r>
              <a:rPr lang="en-US" altLang="zh-CN" sz="1400" dirty="0"/>
              <a:t>Y</a:t>
            </a:r>
            <a:r>
              <a:rPr lang="zh-CN" altLang="zh-CN" sz="1400" dirty="0"/>
              <a:t>坐标循环</a:t>
            </a:r>
          </a:p>
          <a:p>
            <a:r>
              <a:rPr lang="en-US" altLang="zh-CN" sz="1400" dirty="0"/>
              <a:t>            For j = 0 To .Width - 2 				</a:t>
            </a:r>
            <a:r>
              <a:rPr lang="en-US" altLang="zh-CN" sz="1400" dirty="0" smtClean="0"/>
              <a:t>' </a:t>
            </a:r>
            <a:r>
              <a:rPr lang="zh-CN" altLang="zh-CN" sz="1400" dirty="0"/>
              <a:t>按</a:t>
            </a:r>
            <a:r>
              <a:rPr lang="en-US" altLang="zh-CN" sz="1400" dirty="0"/>
              <a:t>X</a:t>
            </a:r>
            <a:r>
              <a:rPr lang="zh-CN" altLang="zh-CN" sz="1400" dirty="0"/>
              <a:t>坐标循环</a:t>
            </a:r>
          </a:p>
          <a:p>
            <a:r>
              <a:rPr lang="en-US" altLang="zh-CN" sz="1400" dirty="0"/>
              <a:t>                Dim p1, p2 As Color</a:t>
            </a:r>
            <a:endParaRPr lang="zh-CN" altLang="zh-CN" sz="1400" dirty="0"/>
          </a:p>
          <a:p>
            <a:r>
              <a:rPr lang="en-US" altLang="zh-CN" sz="1400" dirty="0"/>
              <a:t>                p1 = .</a:t>
            </a:r>
            <a:r>
              <a:rPr lang="en-US" altLang="zh-CN" sz="1400" dirty="0" err="1"/>
              <a:t>GetPixel</a:t>
            </a:r>
            <a:r>
              <a:rPr lang="en-US" altLang="zh-CN" sz="1400" dirty="0"/>
              <a:t>(</a:t>
            </a:r>
            <a:r>
              <a:rPr lang="en-US" altLang="zh-CN" sz="1400" dirty="0" err="1"/>
              <a:t>j,i</a:t>
            </a:r>
            <a:r>
              <a:rPr lang="en-US" altLang="zh-CN" sz="1400" dirty="0"/>
              <a:t>) 				</a:t>
            </a:r>
            <a:r>
              <a:rPr lang="en-US" altLang="zh-CN" sz="1400" dirty="0" smtClean="0"/>
              <a:t>' </a:t>
            </a:r>
            <a:r>
              <a:rPr lang="zh-CN" altLang="zh-CN" sz="1400" dirty="0"/>
              <a:t>获得点</a:t>
            </a:r>
            <a:r>
              <a:rPr lang="en-US" altLang="zh-CN" sz="1400" dirty="0"/>
              <a:t>(</a:t>
            </a:r>
            <a:r>
              <a:rPr lang="en-US" altLang="zh-CN" sz="1400" dirty="0" err="1"/>
              <a:t>j,i</a:t>
            </a:r>
            <a:r>
              <a:rPr lang="en-US" altLang="zh-CN" sz="1400" dirty="0"/>
              <a:t>)</a:t>
            </a:r>
            <a:r>
              <a:rPr lang="zh-CN" altLang="zh-CN" sz="1400" dirty="0"/>
              <a:t>的颜色值</a:t>
            </a:r>
          </a:p>
          <a:p>
            <a:r>
              <a:rPr lang="en-US" altLang="zh-CN" sz="1400" dirty="0"/>
              <a:t>                p2 = .</a:t>
            </a:r>
            <a:r>
              <a:rPr lang="en-US" altLang="zh-CN" sz="1400" dirty="0" err="1"/>
              <a:t>GetPixel</a:t>
            </a:r>
            <a:r>
              <a:rPr lang="en-US" altLang="zh-CN" sz="1400" dirty="0"/>
              <a:t>(j + 1,i + 1) 			</a:t>
            </a:r>
            <a:r>
              <a:rPr lang="en-US" altLang="zh-CN" sz="1400" dirty="0" smtClean="0"/>
              <a:t>	' </a:t>
            </a:r>
            <a:r>
              <a:rPr lang="zh-CN" altLang="zh-CN" sz="1400" dirty="0"/>
              <a:t>获得点</a:t>
            </a:r>
            <a:r>
              <a:rPr lang="en-US" altLang="zh-CN" sz="1400" dirty="0"/>
              <a:t>(j+1,i+1)</a:t>
            </a:r>
            <a:r>
              <a:rPr lang="zh-CN" altLang="zh-CN" sz="1400" dirty="0"/>
              <a:t>的颜色值</a:t>
            </a:r>
          </a:p>
          <a:p>
            <a:r>
              <a:rPr lang="en-US" altLang="zh-CN" sz="1400" dirty="0"/>
              <a:t>                ' </a:t>
            </a:r>
            <a:r>
              <a:rPr lang="zh-CN" altLang="zh-CN" sz="1400" dirty="0"/>
              <a:t>分别计算相邻像素的红、绿、蓝色差值并加上</a:t>
            </a:r>
            <a:r>
              <a:rPr lang="en-US" altLang="zh-CN" sz="1400" dirty="0"/>
              <a:t>128</a:t>
            </a:r>
            <a:r>
              <a:rPr lang="zh-CN" altLang="zh-CN" sz="1400" dirty="0"/>
              <a:t>，若超过</a:t>
            </a:r>
            <a:r>
              <a:rPr lang="en-US" altLang="zh-CN" sz="1400" dirty="0"/>
              <a:t>255</a:t>
            </a:r>
            <a:r>
              <a:rPr lang="zh-CN" altLang="zh-CN" sz="1400" dirty="0"/>
              <a:t>则取值为</a:t>
            </a:r>
            <a:r>
              <a:rPr lang="en-US" altLang="zh-CN" sz="1400" dirty="0"/>
              <a:t>255</a:t>
            </a:r>
            <a:endParaRPr lang="zh-CN" altLang="zh-CN" sz="1400" dirty="0"/>
          </a:p>
          <a:p>
            <a:r>
              <a:rPr lang="en-US" altLang="zh-CN" sz="1400" dirty="0"/>
              <a:t>                r = </a:t>
            </a:r>
            <a:r>
              <a:rPr lang="en-US" altLang="zh-CN" sz="1400" dirty="0" err="1"/>
              <a:t>Math.Min</a:t>
            </a:r>
            <a:r>
              <a:rPr lang="en-US" altLang="zh-CN" sz="1400" dirty="0"/>
              <a:t>(</a:t>
            </a:r>
            <a:r>
              <a:rPr lang="en-US" altLang="zh-CN" sz="1400" dirty="0" err="1"/>
              <a:t>Math.Abs</a:t>
            </a:r>
            <a:r>
              <a:rPr lang="en-US" altLang="zh-CN" sz="1400" dirty="0"/>
              <a:t>(</a:t>
            </a:r>
            <a:r>
              <a:rPr lang="en-US" altLang="zh-CN" sz="1400" dirty="0" err="1"/>
              <a:t>CInt</a:t>
            </a:r>
            <a:r>
              <a:rPr lang="en-US" altLang="zh-CN" sz="1400" dirty="0"/>
              <a:t>(p1.R) - </a:t>
            </a:r>
            <a:r>
              <a:rPr lang="en-US" altLang="zh-CN" sz="1400" dirty="0" err="1"/>
              <a:t>CInt</a:t>
            </a:r>
            <a:r>
              <a:rPr lang="en-US" altLang="zh-CN" sz="1400" dirty="0"/>
              <a:t>(p2.R) + 128), 255)</a:t>
            </a:r>
            <a:endParaRPr lang="zh-CN" altLang="zh-CN" sz="1400" dirty="0"/>
          </a:p>
          <a:p>
            <a:r>
              <a:rPr lang="en-US" altLang="zh-CN" sz="1400" dirty="0"/>
              <a:t>                g = </a:t>
            </a:r>
            <a:r>
              <a:rPr lang="en-US" altLang="zh-CN" sz="1400" dirty="0" err="1"/>
              <a:t>Math.Min</a:t>
            </a:r>
            <a:r>
              <a:rPr lang="en-US" altLang="zh-CN" sz="1400" dirty="0"/>
              <a:t>(</a:t>
            </a:r>
            <a:r>
              <a:rPr lang="en-US" altLang="zh-CN" sz="1400" dirty="0" err="1"/>
              <a:t>Math.Abs</a:t>
            </a:r>
            <a:r>
              <a:rPr lang="en-US" altLang="zh-CN" sz="1400" dirty="0"/>
              <a:t>(</a:t>
            </a:r>
            <a:r>
              <a:rPr lang="en-US" altLang="zh-CN" sz="1400" dirty="0" err="1"/>
              <a:t>CInt</a:t>
            </a:r>
            <a:r>
              <a:rPr lang="en-US" altLang="zh-CN" sz="1400" dirty="0"/>
              <a:t>(p1.G) - </a:t>
            </a:r>
            <a:r>
              <a:rPr lang="en-US" altLang="zh-CN" sz="1400" dirty="0" err="1"/>
              <a:t>CInt</a:t>
            </a:r>
            <a:r>
              <a:rPr lang="en-US" altLang="zh-CN" sz="1400" dirty="0"/>
              <a:t>(p2.G) + 128), 255)</a:t>
            </a:r>
            <a:endParaRPr lang="zh-CN" altLang="zh-CN" sz="1400" dirty="0"/>
          </a:p>
          <a:p>
            <a:r>
              <a:rPr lang="en-US" altLang="zh-CN" sz="1400" dirty="0"/>
              <a:t>                b = </a:t>
            </a:r>
            <a:r>
              <a:rPr lang="en-US" altLang="zh-CN" sz="1400" dirty="0" err="1"/>
              <a:t>Math.Min</a:t>
            </a:r>
            <a:r>
              <a:rPr lang="en-US" altLang="zh-CN" sz="1400" dirty="0"/>
              <a:t>(</a:t>
            </a:r>
            <a:r>
              <a:rPr lang="en-US" altLang="zh-CN" sz="1400" dirty="0" err="1"/>
              <a:t>Math.Abs</a:t>
            </a:r>
            <a:r>
              <a:rPr lang="en-US" altLang="zh-CN" sz="1400" dirty="0"/>
              <a:t>(</a:t>
            </a:r>
            <a:r>
              <a:rPr lang="en-US" altLang="zh-CN" sz="1400" dirty="0" err="1"/>
              <a:t>CInt</a:t>
            </a:r>
            <a:r>
              <a:rPr lang="en-US" altLang="zh-CN" sz="1400" dirty="0"/>
              <a:t>(p1.B) - </a:t>
            </a:r>
            <a:r>
              <a:rPr lang="en-US" altLang="zh-CN" sz="1400" dirty="0" err="1"/>
              <a:t>CInt</a:t>
            </a:r>
            <a:r>
              <a:rPr lang="en-US" altLang="zh-CN" sz="1400" dirty="0"/>
              <a:t>(p2.B) + 128), 255)</a:t>
            </a:r>
            <a:endParaRPr lang="zh-CN" altLang="zh-CN" sz="1400" dirty="0"/>
          </a:p>
          <a:p>
            <a:r>
              <a:rPr lang="en-US" altLang="zh-CN" sz="1400" dirty="0"/>
              <a:t>                </a:t>
            </a:r>
            <a:r>
              <a:rPr lang="en-US" altLang="zh-CN" sz="1400" dirty="0" err="1"/>
              <a:t>bmp.SetPixel</a:t>
            </a:r>
            <a:r>
              <a:rPr lang="en-US" altLang="zh-CN" sz="1400" dirty="0"/>
              <a:t>(j, i, </a:t>
            </a:r>
            <a:r>
              <a:rPr lang="en-US" altLang="zh-CN" sz="1400" dirty="0" err="1"/>
              <a:t>Color.FromArgb</a:t>
            </a:r>
            <a:r>
              <a:rPr lang="en-US" altLang="zh-CN" sz="1400" dirty="0"/>
              <a:t>(r, g, b)) 		' </a:t>
            </a:r>
            <a:r>
              <a:rPr lang="zh-CN" altLang="zh-CN" sz="1400" dirty="0"/>
              <a:t>设置点</a:t>
            </a:r>
            <a:r>
              <a:rPr lang="en-US" altLang="zh-CN" sz="1400" dirty="0"/>
              <a:t>(</a:t>
            </a:r>
            <a:r>
              <a:rPr lang="en-US" altLang="zh-CN" sz="1400" dirty="0" err="1"/>
              <a:t>j,i</a:t>
            </a:r>
            <a:r>
              <a:rPr lang="en-US" altLang="zh-CN" sz="1400" dirty="0"/>
              <a:t>)</a:t>
            </a:r>
            <a:r>
              <a:rPr lang="zh-CN" altLang="zh-CN" sz="1400" dirty="0"/>
              <a:t>的新颜色值</a:t>
            </a:r>
          </a:p>
          <a:p>
            <a:r>
              <a:rPr lang="en-US" altLang="zh-CN" sz="1400" dirty="0"/>
              <a:t>            Next j</a:t>
            </a:r>
            <a:endParaRPr lang="zh-CN" altLang="zh-CN" sz="1400" dirty="0"/>
          </a:p>
          <a:p>
            <a:r>
              <a:rPr lang="en-US" altLang="zh-CN" sz="1400" dirty="0"/>
              <a:t>        Next i</a:t>
            </a:r>
            <a:endParaRPr lang="zh-CN" altLang="zh-CN" sz="1400" dirty="0"/>
          </a:p>
          <a:p>
            <a:r>
              <a:rPr lang="en-US" altLang="zh-CN" sz="1400" dirty="0"/>
              <a:t>    End With</a:t>
            </a:r>
            <a:endParaRPr lang="zh-CN" altLang="zh-CN" sz="1400" dirty="0"/>
          </a:p>
          <a:p>
            <a:r>
              <a:rPr lang="en-US" altLang="zh-CN" sz="1400" dirty="0"/>
              <a:t>End </a:t>
            </a:r>
            <a:r>
              <a:rPr lang="en-US" altLang="zh-CN" sz="1400" dirty="0" smtClean="0"/>
              <a:t>Sub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77407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08" y="2751291"/>
            <a:ext cx="11880850" cy="1723600"/>
          </a:xfrm>
          <a:prstGeom prst="rect">
            <a:avLst/>
          </a:prstGeom>
          <a:solidFill>
            <a:srgbClr val="C30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781" tIns="59890" rIns="119781" bIns="59890"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7678978" y="3307098"/>
            <a:ext cx="2446960" cy="630621"/>
          </a:xfrm>
          <a:prstGeom prst="rect">
            <a:avLst/>
          </a:prstGeom>
          <a:effectLst>
            <a:outerShdw blurRad="63500" dir="12600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60639" tIns="30321" rIns="60639" bIns="30321">
            <a:spAutoFit/>
          </a:bodyPr>
          <a:lstStyle/>
          <a:p>
            <a:r>
              <a:rPr lang="en-US" altLang="zh-CN" sz="3700" b="1" dirty="0" smtClean="0">
                <a:solidFill>
                  <a:schemeClr val="bg1"/>
                </a:solidFill>
                <a:latin typeface="Century Gothic"/>
              </a:rPr>
              <a:t>—</a:t>
            </a:r>
            <a:r>
              <a:rPr lang="zh-CN" altLang="zh-CN" sz="3600" b="1" dirty="0">
                <a:solidFill>
                  <a:schemeClr val="bg1"/>
                </a:solidFill>
              </a:rPr>
              <a:t>绘</a:t>
            </a:r>
            <a:r>
              <a:rPr lang="en-US" altLang="zh-CN" sz="3600" b="1" dirty="0">
                <a:solidFill>
                  <a:schemeClr val="bg1"/>
                </a:solidFill>
              </a:rPr>
              <a:t>    </a:t>
            </a:r>
            <a:r>
              <a:rPr lang="zh-CN" altLang="zh-CN" sz="3600" b="1" dirty="0">
                <a:solidFill>
                  <a:schemeClr val="bg1"/>
                </a:solidFill>
              </a:rPr>
              <a:t>图</a:t>
            </a:r>
          </a:p>
        </p:txBody>
      </p:sp>
      <p:sp>
        <p:nvSpPr>
          <p:cNvPr id="24" name="TextBox 62"/>
          <p:cNvSpPr txBox="1"/>
          <p:nvPr/>
        </p:nvSpPr>
        <p:spPr>
          <a:xfrm>
            <a:off x="8665485" y="19771"/>
            <a:ext cx="3157937" cy="380111"/>
          </a:xfrm>
          <a:prstGeom prst="rect">
            <a:avLst/>
          </a:prstGeom>
          <a:noFill/>
        </p:spPr>
        <p:txBody>
          <a:bodyPr wrap="square" lIns="119781" tIns="59890" rIns="119781" bIns="59890" rtlCol="0">
            <a:spAutoFit/>
          </a:bodyPr>
          <a:lstStyle/>
          <a:p>
            <a:r>
              <a:rPr lang="en-US" altLang="zh-CN" sz="1600" dirty="0">
                <a:ea typeface="创艺简老宋" pitchFamily="2" charset="-122"/>
              </a:rPr>
              <a:t>Visual Basic.NET</a:t>
            </a:r>
            <a:r>
              <a:rPr lang="zh-CN" altLang="zh-CN" sz="1600" dirty="0">
                <a:ea typeface="创艺简老宋" pitchFamily="2" charset="-122"/>
              </a:rPr>
              <a:t>实用教程（第</a:t>
            </a:r>
            <a:r>
              <a:rPr lang="en-US" altLang="zh-CN" sz="1600" dirty="0">
                <a:ea typeface="创艺简老宋" pitchFamily="2" charset="-122"/>
              </a:rPr>
              <a:t>3</a:t>
            </a:r>
            <a:r>
              <a:rPr lang="zh-CN" altLang="zh-CN" sz="1600" dirty="0">
                <a:ea typeface="创艺简老宋" pitchFamily="2" charset="-122"/>
              </a:rPr>
              <a:t>版）</a:t>
            </a:r>
          </a:p>
        </p:txBody>
      </p:sp>
      <p:sp>
        <p:nvSpPr>
          <p:cNvPr id="25" name="TextBox 63"/>
          <p:cNvSpPr txBox="1"/>
          <p:nvPr/>
        </p:nvSpPr>
        <p:spPr>
          <a:xfrm>
            <a:off x="9400385" y="5881185"/>
            <a:ext cx="2139773" cy="382560"/>
          </a:xfrm>
          <a:prstGeom prst="rect">
            <a:avLst/>
          </a:prstGeom>
          <a:noFill/>
        </p:spPr>
        <p:txBody>
          <a:bodyPr wrap="square" lIns="119781" tIns="59890" rIns="119781" bIns="59890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主编：郑阿奇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business freedom [高质量]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28603" y="146029"/>
            <a:ext cx="792056" cy="8107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98859" y="1107283"/>
            <a:ext cx="5446815" cy="742337"/>
          </a:xfrm>
          <a:prstGeom prst="rect">
            <a:avLst/>
          </a:prstGeom>
          <a:noFill/>
        </p:spPr>
        <p:txBody>
          <a:bodyPr wrap="square" lIns="95077" tIns="47539" rIns="95077" bIns="47539" rtlCol="0">
            <a:spAutoFit/>
          </a:bodyPr>
          <a:lstStyle/>
          <a:p>
            <a:r>
              <a:rPr lang="zh-CN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7</a:t>
            </a:r>
            <a:r>
              <a:rPr lang="zh-CN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章</a:t>
            </a:r>
            <a:r>
              <a:rPr lang="en-US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  </a:t>
            </a:r>
            <a:r>
              <a:rPr lang="zh-CN" altLang="zh-CN" sz="4200" dirty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图形图像应用</a:t>
            </a:r>
          </a:p>
        </p:txBody>
      </p:sp>
    </p:spTree>
    <p:extLst>
      <p:ext uri="{BB962C8B-B14F-4D97-AF65-F5344CB8AC3E}">
        <p14:creationId xmlns:p14="http://schemas.microsoft.com/office/powerpoint/2010/main" val="62681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5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25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5" grpId="0" animBg="1"/>
      <p:bldP spid="22" grpId="0"/>
      <p:bldP spid="24" grpId="0"/>
      <p:bldP spid="2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1"/>
            <a:ext cx="4184028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zh-CN" dirty="0"/>
              <a:t>．浮雕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8074" y="786809"/>
            <a:ext cx="949487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程序运行启动后，原始图像效果如图</a:t>
            </a:r>
            <a:r>
              <a:rPr lang="en-US" altLang="zh-CN" dirty="0"/>
              <a:t>7.17</a:t>
            </a:r>
            <a:r>
              <a:rPr lang="zh-CN" altLang="zh-CN" dirty="0"/>
              <a:t>（</a:t>
            </a:r>
            <a:r>
              <a:rPr lang="en-US" altLang="zh-CN" dirty="0"/>
              <a:t>a</a:t>
            </a:r>
            <a:r>
              <a:rPr lang="zh-CN" altLang="zh-CN" dirty="0"/>
              <a:t>）所示，单击“开始”按钮后呈现的浮雕效果如图</a:t>
            </a:r>
            <a:r>
              <a:rPr lang="en-US" altLang="zh-CN" dirty="0"/>
              <a:t>7.17</a:t>
            </a:r>
            <a:r>
              <a:rPr lang="zh-CN" altLang="zh-CN" dirty="0"/>
              <a:t>（</a:t>
            </a:r>
            <a:r>
              <a:rPr lang="en-US" altLang="zh-CN" dirty="0"/>
              <a:t>b</a:t>
            </a:r>
            <a:r>
              <a:rPr lang="zh-CN" altLang="zh-CN" dirty="0"/>
              <a:t>）所示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2050" name="Picture 2" descr="7t1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215" y="1542128"/>
            <a:ext cx="7641966" cy="3027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711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1"/>
            <a:ext cx="4184028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zh-CN" dirty="0"/>
              <a:t>．柔化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6177" y="786809"/>
            <a:ext cx="9526772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【例</a:t>
            </a:r>
            <a:r>
              <a:rPr lang="en-US" altLang="zh-CN" dirty="0"/>
              <a:t>7.9</a:t>
            </a:r>
            <a:r>
              <a:rPr lang="zh-CN" altLang="zh-CN" dirty="0"/>
              <a:t>】 在图片框中显示图像并实现柔化效果。</a:t>
            </a:r>
          </a:p>
          <a:p>
            <a:pPr indent="446088"/>
            <a:r>
              <a:rPr lang="zh-CN" altLang="zh-CN" dirty="0"/>
              <a:t>新建一个项目，在窗体中放一个按钮和一个图片框，图片框的</a:t>
            </a:r>
            <a:r>
              <a:rPr lang="en-US" altLang="zh-CN" dirty="0" err="1"/>
              <a:t>SizeMode</a:t>
            </a:r>
            <a:r>
              <a:rPr lang="zh-CN" altLang="zh-CN" dirty="0"/>
              <a:t>属性设置为</a:t>
            </a:r>
            <a:r>
              <a:rPr lang="en-US" altLang="zh-CN" dirty="0" err="1"/>
              <a:t>AutoSize</a:t>
            </a:r>
            <a:r>
              <a:rPr lang="zh-CN" altLang="zh-CN" dirty="0"/>
              <a:t>，在按钮</a:t>
            </a:r>
            <a:r>
              <a:rPr lang="en-US" altLang="zh-CN" dirty="0"/>
              <a:t>Click</a:t>
            </a:r>
            <a:r>
              <a:rPr lang="zh-CN" altLang="zh-CN" dirty="0"/>
              <a:t>事件中</a:t>
            </a:r>
            <a:r>
              <a:rPr lang="zh-CN" altLang="zh-CN" dirty="0">
                <a:hlinkClick r:id="rId3" action="ppaction://hlinkfile"/>
              </a:rPr>
              <a:t>编程，</a:t>
            </a:r>
            <a:r>
              <a:rPr lang="zh-CN" altLang="zh-CN" dirty="0" smtClean="0">
                <a:hlinkClick r:id="rId3" action="ppaction://hlinkfile"/>
              </a:rPr>
              <a:t>程序代码</a:t>
            </a:r>
            <a:r>
              <a:rPr lang="zh-CN" altLang="en-US" dirty="0" smtClean="0">
                <a:hlinkClick r:id="rId3" action="ppaction://hlinkfile"/>
              </a:rPr>
              <a:t>。</a:t>
            </a:r>
            <a:endParaRPr lang="zh-CN" altLang="zh-CN" dirty="0"/>
          </a:p>
          <a:p>
            <a:pPr indent="446088"/>
            <a:r>
              <a:rPr lang="zh-CN" altLang="zh-CN" dirty="0"/>
              <a:t>程序运行启动后，原始图像效果如图</a:t>
            </a:r>
            <a:r>
              <a:rPr lang="en-US" altLang="zh-CN" dirty="0"/>
              <a:t>7.18</a:t>
            </a:r>
            <a:r>
              <a:rPr lang="zh-CN" altLang="zh-CN" dirty="0"/>
              <a:t>（</a:t>
            </a:r>
            <a:r>
              <a:rPr lang="en-US" altLang="zh-CN" dirty="0"/>
              <a:t>a</a:t>
            </a:r>
            <a:r>
              <a:rPr lang="zh-CN" altLang="zh-CN" dirty="0"/>
              <a:t>）所示，当单击“开始”按钮</a:t>
            </a:r>
            <a:r>
              <a:rPr lang="en-US" altLang="zh-CN" dirty="0"/>
              <a:t>10</a:t>
            </a:r>
            <a:r>
              <a:rPr lang="zh-CN" altLang="zh-CN" dirty="0"/>
              <a:t>次，即进行</a:t>
            </a:r>
            <a:r>
              <a:rPr lang="en-US" altLang="zh-CN" dirty="0"/>
              <a:t>10</a:t>
            </a:r>
            <a:r>
              <a:rPr lang="zh-CN" altLang="zh-CN" dirty="0"/>
              <a:t>次柔化处理后，效果如图</a:t>
            </a:r>
            <a:r>
              <a:rPr lang="en-US" altLang="zh-CN" dirty="0"/>
              <a:t>7.18</a:t>
            </a:r>
            <a:r>
              <a:rPr lang="zh-CN" altLang="zh-CN" dirty="0"/>
              <a:t>（</a:t>
            </a:r>
            <a:r>
              <a:rPr lang="en-US" altLang="zh-CN" dirty="0"/>
              <a:t>b</a:t>
            </a:r>
            <a:r>
              <a:rPr lang="zh-CN" altLang="zh-CN" dirty="0"/>
              <a:t>）所示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3074" name="Picture 2" descr="7t1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078" y="2288584"/>
            <a:ext cx="6879229" cy="2785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394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1"/>
            <a:ext cx="4184028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3</a:t>
            </a:r>
            <a:r>
              <a:rPr lang="zh-CN" altLang="zh-CN" dirty="0"/>
              <a:t>．反转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25033" y="765544"/>
            <a:ext cx="922906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【例</a:t>
            </a:r>
            <a:r>
              <a:rPr lang="en-US" altLang="zh-CN" dirty="0"/>
              <a:t>7.10</a:t>
            </a:r>
            <a:r>
              <a:rPr lang="zh-CN" altLang="zh-CN" dirty="0"/>
              <a:t>】 在图片框中显示图像并实现反转效果。</a:t>
            </a:r>
          </a:p>
          <a:p>
            <a:pPr indent="446088"/>
            <a:r>
              <a:rPr lang="zh-CN" altLang="zh-CN" dirty="0"/>
              <a:t>新建一个项目，在窗体中放一个按钮和一个图片框，图片框的</a:t>
            </a:r>
            <a:r>
              <a:rPr lang="en-US" altLang="zh-CN" dirty="0" err="1"/>
              <a:t>SizeMode</a:t>
            </a:r>
            <a:r>
              <a:rPr lang="zh-CN" altLang="zh-CN" dirty="0"/>
              <a:t>属性设置为</a:t>
            </a:r>
            <a:r>
              <a:rPr lang="en-US" altLang="zh-CN" dirty="0" err="1"/>
              <a:t>AutoSize</a:t>
            </a:r>
            <a:r>
              <a:rPr lang="zh-CN" altLang="zh-CN" dirty="0"/>
              <a:t>，在按钮</a:t>
            </a:r>
            <a:r>
              <a:rPr lang="en-US" altLang="zh-CN" dirty="0"/>
              <a:t>Click</a:t>
            </a:r>
            <a:r>
              <a:rPr lang="zh-CN" altLang="zh-CN" dirty="0"/>
              <a:t>事件中编程，程序代码如下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467293" y="1642707"/>
            <a:ext cx="8686800" cy="4925556"/>
          </a:xfrm>
          <a:prstGeom prst="roundRect">
            <a:avLst>
              <a:gd name="adj" fmla="val 4137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Private Sub Button1_Click(</a:t>
            </a:r>
            <a:r>
              <a:rPr lang="en-US" altLang="zh-CN" sz="1400" dirty="0" err="1"/>
              <a:t>ByVal</a:t>
            </a:r>
            <a:r>
              <a:rPr lang="en-US" altLang="zh-CN" sz="1400" dirty="0"/>
              <a:t> sender As </a:t>
            </a:r>
            <a:r>
              <a:rPr lang="en-US" altLang="zh-CN" sz="1400" dirty="0" err="1"/>
              <a:t>System.Object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ByVal</a:t>
            </a:r>
            <a:r>
              <a:rPr lang="en-US" altLang="zh-CN" sz="1400" dirty="0"/>
              <a:t> e As </a:t>
            </a:r>
            <a:r>
              <a:rPr lang="en-US" altLang="zh-CN" sz="1400" dirty="0" err="1"/>
              <a:t>System.EventArgs</a:t>
            </a:r>
            <a:r>
              <a:rPr lang="en-US" altLang="zh-CN" sz="1400" dirty="0"/>
              <a:t>)</a:t>
            </a:r>
            <a:endParaRPr lang="zh-CN" altLang="zh-CN" sz="1400" dirty="0"/>
          </a:p>
          <a:p>
            <a:r>
              <a:rPr lang="en-US" altLang="zh-CN" sz="1400" dirty="0"/>
              <a:t>			</a:t>
            </a:r>
            <a:r>
              <a:rPr lang="en-US" altLang="zh-CN" sz="1400" dirty="0" smtClean="0"/>
              <a:t>Handles </a:t>
            </a:r>
            <a:r>
              <a:rPr lang="en-US" altLang="zh-CN" sz="1400" dirty="0"/>
              <a:t>Button1.Click</a:t>
            </a:r>
            <a:endParaRPr lang="zh-CN" altLang="zh-CN" sz="1400" dirty="0"/>
          </a:p>
          <a:p>
            <a:r>
              <a:rPr lang="en-US" altLang="zh-CN" sz="1400" dirty="0"/>
              <a:t>    Dim i, j As Integer</a:t>
            </a:r>
            <a:endParaRPr lang="zh-CN" altLang="zh-CN" sz="1400" dirty="0"/>
          </a:p>
          <a:p>
            <a:r>
              <a:rPr lang="en-US" altLang="zh-CN" sz="1400" dirty="0"/>
              <a:t>    Dim r, g, b As Integer</a:t>
            </a:r>
            <a:endParaRPr lang="zh-CN" altLang="zh-CN" sz="1400" dirty="0"/>
          </a:p>
          <a:p>
            <a:r>
              <a:rPr lang="en-US" altLang="zh-CN" sz="1400" dirty="0"/>
              <a:t>    Dim bmp As New Bitmap(PictureBox1.Image) 	</a:t>
            </a:r>
            <a:r>
              <a:rPr lang="en-US" altLang="zh-CN" sz="1400" dirty="0" smtClean="0"/>
              <a:t>		' </a:t>
            </a:r>
            <a:r>
              <a:rPr lang="zh-CN" altLang="zh-CN" sz="1400" dirty="0"/>
              <a:t>定义一个</a:t>
            </a:r>
            <a:r>
              <a:rPr lang="en-US" altLang="zh-CN" sz="1400" dirty="0"/>
              <a:t>Bitmap</a:t>
            </a:r>
            <a:r>
              <a:rPr lang="zh-CN" altLang="zh-CN" sz="1400" dirty="0"/>
              <a:t>对象</a:t>
            </a:r>
          </a:p>
          <a:p>
            <a:r>
              <a:rPr lang="en-US" altLang="zh-CN" sz="1400" dirty="0"/>
              <a:t>    PictureBox1.Image = bmp 				</a:t>
            </a:r>
            <a:r>
              <a:rPr lang="en-US" altLang="zh-CN" sz="1400" dirty="0" smtClean="0"/>
              <a:t>' </a:t>
            </a:r>
            <a:r>
              <a:rPr lang="zh-CN" altLang="zh-CN" sz="1400" dirty="0"/>
              <a:t>指定图片框的图像属性</a:t>
            </a:r>
          </a:p>
          <a:p>
            <a:r>
              <a:rPr lang="en-US" altLang="zh-CN" sz="1400" dirty="0"/>
              <a:t>    Dim </a:t>
            </a:r>
            <a:r>
              <a:rPr lang="en-US" altLang="zh-CN" sz="1400" dirty="0" err="1"/>
              <a:t>tmpbmp</a:t>
            </a:r>
            <a:r>
              <a:rPr lang="en-US" altLang="zh-CN" sz="1400" dirty="0"/>
              <a:t> As New Bitmap(PictureBox1.Image) 	</a:t>
            </a:r>
            <a:r>
              <a:rPr lang="en-US" altLang="zh-CN" sz="1400" dirty="0" smtClean="0"/>
              <a:t>	' </a:t>
            </a:r>
            <a:r>
              <a:rPr lang="zh-CN" altLang="zh-CN" sz="1400" dirty="0"/>
              <a:t>定义一个临时</a:t>
            </a:r>
            <a:r>
              <a:rPr lang="en-US" altLang="zh-CN" sz="1400" dirty="0"/>
              <a:t>Bitmap</a:t>
            </a:r>
            <a:r>
              <a:rPr lang="zh-CN" altLang="zh-CN" sz="1400" dirty="0"/>
              <a:t>对象</a:t>
            </a:r>
          </a:p>
          <a:p>
            <a:r>
              <a:rPr lang="en-US" altLang="zh-CN" sz="1400" dirty="0"/>
              <a:t>    ' </a:t>
            </a:r>
            <a:r>
              <a:rPr lang="zh-CN" altLang="zh-CN" sz="1400" dirty="0"/>
              <a:t>反转处理</a:t>
            </a:r>
          </a:p>
          <a:p>
            <a:r>
              <a:rPr lang="en-US" altLang="zh-CN" sz="1400" dirty="0"/>
              <a:t>    With </a:t>
            </a:r>
            <a:r>
              <a:rPr lang="en-US" altLang="zh-CN" sz="1400" dirty="0" err="1"/>
              <a:t>tmpbmp</a:t>
            </a:r>
            <a:endParaRPr lang="zh-CN" altLang="zh-CN" sz="1400" dirty="0"/>
          </a:p>
          <a:p>
            <a:r>
              <a:rPr lang="en-US" altLang="zh-CN" sz="1400" dirty="0"/>
              <a:t>        For i = 0 To .Height - 1 				</a:t>
            </a:r>
            <a:r>
              <a:rPr lang="en-US" altLang="zh-CN" sz="1400" dirty="0" smtClean="0"/>
              <a:t>' </a:t>
            </a:r>
            <a:r>
              <a:rPr lang="zh-CN" altLang="zh-CN" sz="1400" dirty="0"/>
              <a:t>按</a:t>
            </a:r>
            <a:r>
              <a:rPr lang="en-US" altLang="zh-CN" sz="1400" dirty="0"/>
              <a:t>Y</a:t>
            </a:r>
            <a:r>
              <a:rPr lang="zh-CN" altLang="zh-CN" sz="1400" dirty="0"/>
              <a:t>坐标循环</a:t>
            </a:r>
          </a:p>
          <a:p>
            <a:r>
              <a:rPr lang="en-US" altLang="zh-CN" sz="1400" dirty="0"/>
              <a:t>            For j = 0 To .Width - 1 				</a:t>
            </a:r>
            <a:r>
              <a:rPr lang="en-US" altLang="zh-CN" sz="1400" dirty="0" smtClean="0"/>
              <a:t>' </a:t>
            </a:r>
            <a:r>
              <a:rPr lang="zh-CN" altLang="zh-CN" sz="1400" dirty="0"/>
              <a:t>按</a:t>
            </a:r>
            <a:r>
              <a:rPr lang="en-US" altLang="zh-CN" sz="1400" dirty="0"/>
              <a:t>X</a:t>
            </a:r>
            <a:r>
              <a:rPr lang="zh-CN" altLang="zh-CN" sz="1400" dirty="0"/>
              <a:t>坐标循环</a:t>
            </a:r>
          </a:p>
          <a:p>
            <a:r>
              <a:rPr lang="en-US" altLang="zh-CN" sz="1400" dirty="0"/>
              <a:t>                Dim p1 As Color</a:t>
            </a:r>
            <a:endParaRPr lang="zh-CN" altLang="zh-CN" sz="1400" dirty="0"/>
          </a:p>
          <a:p>
            <a:r>
              <a:rPr lang="en-US" altLang="zh-CN" sz="1400" dirty="0"/>
              <a:t>                p1 = .</a:t>
            </a:r>
            <a:r>
              <a:rPr lang="en-US" altLang="zh-CN" sz="1400" dirty="0" err="1"/>
              <a:t>GetPixel</a:t>
            </a:r>
            <a:r>
              <a:rPr lang="en-US" altLang="zh-CN" sz="1400" dirty="0"/>
              <a:t>(j, i) 				</a:t>
            </a:r>
            <a:r>
              <a:rPr lang="en-US" altLang="zh-CN" sz="1400" dirty="0" smtClean="0"/>
              <a:t>' </a:t>
            </a:r>
            <a:r>
              <a:rPr lang="zh-CN" altLang="zh-CN" sz="1400" dirty="0"/>
              <a:t>获得点</a:t>
            </a:r>
            <a:r>
              <a:rPr lang="en-US" altLang="zh-CN" sz="1400" dirty="0"/>
              <a:t>(</a:t>
            </a:r>
            <a:r>
              <a:rPr lang="en-US" altLang="zh-CN" sz="1400" dirty="0" err="1"/>
              <a:t>j,i</a:t>
            </a:r>
            <a:r>
              <a:rPr lang="en-US" altLang="zh-CN" sz="1400" dirty="0"/>
              <a:t>)</a:t>
            </a:r>
            <a:r>
              <a:rPr lang="zh-CN" altLang="zh-CN" sz="1400" dirty="0"/>
              <a:t>的颜色值</a:t>
            </a:r>
          </a:p>
          <a:p>
            <a:r>
              <a:rPr lang="en-US" altLang="zh-CN" sz="1400" dirty="0"/>
              <a:t>                ' </a:t>
            </a:r>
            <a:r>
              <a:rPr lang="zh-CN" altLang="zh-CN" sz="1400" dirty="0"/>
              <a:t>分别计算像素的红、绿、蓝色的反转值</a:t>
            </a:r>
          </a:p>
          <a:p>
            <a:r>
              <a:rPr lang="en-US" altLang="zh-CN" sz="1400" dirty="0"/>
              <a:t>                r = 255 - p1.R 				</a:t>
            </a:r>
            <a:r>
              <a:rPr lang="en-US" altLang="zh-CN" sz="1400" dirty="0" smtClean="0"/>
              <a:t>	' </a:t>
            </a:r>
            <a:r>
              <a:rPr lang="zh-CN" altLang="zh-CN" sz="1400" dirty="0"/>
              <a:t>反转红色值</a:t>
            </a:r>
          </a:p>
          <a:p>
            <a:r>
              <a:rPr lang="en-US" altLang="zh-CN" sz="1400" dirty="0"/>
              <a:t>                g = 255 - p1.G 				</a:t>
            </a:r>
            <a:r>
              <a:rPr lang="en-US" altLang="zh-CN" sz="1400" dirty="0" smtClean="0"/>
              <a:t>	' </a:t>
            </a:r>
            <a:r>
              <a:rPr lang="zh-CN" altLang="zh-CN" sz="1400" dirty="0"/>
              <a:t>反转绿色值</a:t>
            </a:r>
          </a:p>
          <a:p>
            <a:r>
              <a:rPr lang="en-US" altLang="zh-CN" sz="1400" dirty="0"/>
              <a:t>                b = 255 - p1.B 				</a:t>
            </a:r>
            <a:r>
              <a:rPr lang="en-US" altLang="zh-CN" sz="1400" dirty="0" smtClean="0"/>
              <a:t>	' </a:t>
            </a:r>
            <a:r>
              <a:rPr lang="zh-CN" altLang="zh-CN" sz="1400" dirty="0"/>
              <a:t>反转蓝色值</a:t>
            </a:r>
          </a:p>
          <a:p>
            <a:r>
              <a:rPr lang="en-US" altLang="zh-CN" sz="1400" dirty="0"/>
              <a:t>                </a:t>
            </a:r>
            <a:r>
              <a:rPr lang="en-US" altLang="zh-CN" sz="1400" dirty="0" err="1"/>
              <a:t>bmp.SetPixel</a:t>
            </a:r>
            <a:r>
              <a:rPr lang="en-US" altLang="zh-CN" sz="1400" dirty="0"/>
              <a:t>(j, i, </a:t>
            </a:r>
            <a:r>
              <a:rPr lang="en-US" altLang="zh-CN" sz="1400" dirty="0" err="1"/>
              <a:t>Color.FromArgb</a:t>
            </a:r>
            <a:r>
              <a:rPr lang="en-US" altLang="zh-CN" sz="1400" dirty="0"/>
              <a:t>(r, g, b)) 		' </a:t>
            </a:r>
            <a:r>
              <a:rPr lang="zh-CN" altLang="zh-CN" sz="1400" dirty="0"/>
              <a:t>设置点</a:t>
            </a:r>
            <a:r>
              <a:rPr lang="en-US" altLang="zh-CN" sz="1400" dirty="0"/>
              <a:t>(</a:t>
            </a:r>
            <a:r>
              <a:rPr lang="en-US" altLang="zh-CN" sz="1400" dirty="0" err="1"/>
              <a:t>j,i</a:t>
            </a:r>
            <a:r>
              <a:rPr lang="en-US" altLang="zh-CN" sz="1400" dirty="0"/>
              <a:t>)</a:t>
            </a:r>
            <a:r>
              <a:rPr lang="zh-CN" altLang="zh-CN" sz="1400" dirty="0"/>
              <a:t>的新颜色值</a:t>
            </a:r>
          </a:p>
          <a:p>
            <a:r>
              <a:rPr lang="en-US" altLang="zh-CN" sz="1400" dirty="0"/>
              <a:t>            Next j</a:t>
            </a:r>
            <a:endParaRPr lang="zh-CN" altLang="zh-CN" sz="1400" dirty="0"/>
          </a:p>
          <a:p>
            <a:r>
              <a:rPr lang="en-US" altLang="zh-CN" sz="1400" dirty="0"/>
              <a:t>        Next i</a:t>
            </a:r>
            <a:endParaRPr lang="zh-CN" altLang="zh-CN" sz="1400" dirty="0"/>
          </a:p>
          <a:p>
            <a:r>
              <a:rPr lang="en-US" altLang="zh-CN" sz="1400" dirty="0"/>
              <a:t>    End With</a:t>
            </a:r>
            <a:endParaRPr lang="zh-CN" altLang="zh-CN" sz="1400" dirty="0"/>
          </a:p>
          <a:p>
            <a:r>
              <a:rPr lang="en-US" altLang="zh-CN" sz="1400" dirty="0"/>
              <a:t>End </a:t>
            </a:r>
            <a:r>
              <a:rPr lang="en-US" altLang="zh-CN" sz="1400" dirty="0" smtClean="0"/>
              <a:t>Sub</a:t>
            </a:r>
          </a:p>
        </p:txBody>
      </p:sp>
    </p:spTree>
    <p:extLst>
      <p:ext uri="{BB962C8B-B14F-4D97-AF65-F5344CB8AC3E}">
        <p14:creationId xmlns:p14="http://schemas.microsoft.com/office/powerpoint/2010/main" val="133157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8" y="109261"/>
            <a:ext cx="4184028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3</a:t>
            </a:r>
            <a:r>
              <a:rPr lang="zh-CN" altLang="zh-CN" dirty="0"/>
              <a:t>．反转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9340" y="1007804"/>
            <a:ext cx="962246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程序运行启动后，原始图像效果如图</a:t>
            </a:r>
            <a:r>
              <a:rPr lang="en-US" altLang="zh-CN" dirty="0"/>
              <a:t>7.19</a:t>
            </a:r>
            <a:r>
              <a:rPr lang="zh-CN" altLang="zh-CN" dirty="0"/>
              <a:t>（</a:t>
            </a:r>
            <a:r>
              <a:rPr lang="en-US" altLang="zh-CN" dirty="0"/>
              <a:t>a</a:t>
            </a:r>
            <a:r>
              <a:rPr lang="zh-CN" altLang="zh-CN" dirty="0"/>
              <a:t>）所示，单击“开始”按钮时的反转效果如图</a:t>
            </a:r>
            <a:r>
              <a:rPr lang="en-US" altLang="zh-CN" dirty="0"/>
              <a:t>7.19</a:t>
            </a:r>
            <a:r>
              <a:rPr lang="zh-CN" altLang="zh-CN" dirty="0"/>
              <a:t>（</a:t>
            </a:r>
            <a:r>
              <a:rPr lang="en-US" altLang="zh-CN" dirty="0"/>
              <a:t>b</a:t>
            </a:r>
            <a:r>
              <a:rPr lang="zh-CN" altLang="zh-CN" dirty="0"/>
              <a:t>）所示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4098" name="Picture 2" descr="7t1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499" y="1635125"/>
            <a:ext cx="7918413" cy="3194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590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08" y="2751291"/>
            <a:ext cx="11880850" cy="1723600"/>
          </a:xfrm>
          <a:prstGeom prst="rect">
            <a:avLst/>
          </a:prstGeom>
          <a:solidFill>
            <a:srgbClr val="C30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781" tIns="59890" rIns="119781" bIns="59890"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7304567" y="3307098"/>
            <a:ext cx="3019647" cy="630621"/>
          </a:xfrm>
          <a:prstGeom prst="rect">
            <a:avLst/>
          </a:prstGeom>
          <a:effectLst>
            <a:outerShdw blurRad="63500" dir="12600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60639" tIns="30321" rIns="60639" bIns="30321">
            <a:spAutoFit/>
          </a:bodyPr>
          <a:lstStyle/>
          <a:p>
            <a:r>
              <a:rPr lang="en-US" altLang="zh-CN" sz="3700" b="1" dirty="0" smtClean="0">
                <a:solidFill>
                  <a:schemeClr val="bg1"/>
                </a:solidFill>
                <a:latin typeface="Century Gothic"/>
              </a:rPr>
              <a:t>—</a:t>
            </a:r>
            <a:r>
              <a:rPr lang="zh-CN" altLang="zh-CN" sz="3600" b="1" dirty="0">
                <a:solidFill>
                  <a:schemeClr val="bg1"/>
                </a:solidFill>
              </a:rPr>
              <a:t>多媒体应用</a:t>
            </a:r>
          </a:p>
        </p:txBody>
      </p:sp>
      <p:sp>
        <p:nvSpPr>
          <p:cNvPr id="24" name="TextBox 62"/>
          <p:cNvSpPr txBox="1"/>
          <p:nvPr/>
        </p:nvSpPr>
        <p:spPr>
          <a:xfrm>
            <a:off x="8665485" y="19771"/>
            <a:ext cx="3157937" cy="380111"/>
          </a:xfrm>
          <a:prstGeom prst="rect">
            <a:avLst/>
          </a:prstGeom>
          <a:noFill/>
        </p:spPr>
        <p:txBody>
          <a:bodyPr wrap="square" lIns="119781" tIns="59890" rIns="119781" bIns="59890" rtlCol="0">
            <a:spAutoFit/>
          </a:bodyPr>
          <a:lstStyle/>
          <a:p>
            <a:r>
              <a:rPr lang="en-US" altLang="zh-CN" sz="1600" dirty="0">
                <a:ea typeface="创艺简老宋" pitchFamily="2" charset="-122"/>
              </a:rPr>
              <a:t>Visual Basic.NET</a:t>
            </a:r>
            <a:r>
              <a:rPr lang="zh-CN" altLang="zh-CN" sz="1600" dirty="0">
                <a:ea typeface="创艺简老宋" pitchFamily="2" charset="-122"/>
              </a:rPr>
              <a:t>实用教程（第</a:t>
            </a:r>
            <a:r>
              <a:rPr lang="en-US" altLang="zh-CN" sz="1600" dirty="0">
                <a:ea typeface="创艺简老宋" pitchFamily="2" charset="-122"/>
              </a:rPr>
              <a:t>3</a:t>
            </a:r>
            <a:r>
              <a:rPr lang="zh-CN" altLang="zh-CN" sz="1600" dirty="0">
                <a:ea typeface="创艺简老宋" pitchFamily="2" charset="-122"/>
              </a:rPr>
              <a:t>版）</a:t>
            </a:r>
          </a:p>
        </p:txBody>
      </p:sp>
      <p:sp>
        <p:nvSpPr>
          <p:cNvPr id="25" name="TextBox 63"/>
          <p:cNvSpPr txBox="1"/>
          <p:nvPr/>
        </p:nvSpPr>
        <p:spPr>
          <a:xfrm>
            <a:off x="9400385" y="5881185"/>
            <a:ext cx="2139773" cy="382560"/>
          </a:xfrm>
          <a:prstGeom prst="rect">
            <a:avLst/>
          </a:prstGeom>
          <a:noFill/>
        </p:spPr>
        <p:txBody>
          <a:bodyPr wrap="square" lIns="119781" tIns="59890" rIns="119781" bIns="59890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主编：郑阿奇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business freedom [高质量]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28603" y="146029"/>
            <a:ext cx="792056" cy="8107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98859" y="1107283"/>
            <a:ext cx="5446815" cy="742337"/>
          </a:xfrm>
          <a:prstGeom prst="rect">
            <a:avLst/>
          </a:prstGeom>
          <a:noFill/>
        </p:spPr>
        <p:txBody>
          <a:bodyPr wrap="square" lIns="95077" tIns="47539" rIns="95077" bIns="47539" rtlCol="0">
            <a:spAutoFit/>
          </a:bodyPr>
          <a:lstStyle/>
          <a:p>
            <a:r>
              <a:rPr lang="zh-CN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7</a:t>
            </a:r>
            <a:r>
              <a:rPr lang="zh-CN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章</a:t>
            </a:r>
            <a:r>
              <a:rPr lang="en-US" altLang="zh-CN" sz="4200" dirty="0" smtClean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  </a:t>
            </a:r>
            <a:r>
              <a:rPr lang="zh-CN" altLang="zh-CN" sz="4200" dirty="0">
                <a:solidFill>
                  <a:srgbClr val="C00000"/>
                </a:solidFill>
                <a:latin typeface="方正大黑简体" pitchFamily="2" charset="-122"/>
                <a:ea typeface="方正大黑简体" pitchFamily="2" charset="-122"/>
              </a:rPr>
              <a:t>图形图像应用</a:t>
            </a:r>
          </a:p>
        </p:txBody>
      </p:sp>
    </p:spTree>
    <p:extLst>
      <p:ext uri="{BB962C8B-B14F-4D97-AF65-F5344CB8AC3E}">
        <p14:creationId xmlns:p14="http://schemas.microsoft.com/office/powerpoint/2010/main" val="142053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55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5" grpId="0" animBg="1"/>
      <p:bldP spid="22" grpId="0"/>
      <p:bldP spid="24" grpId="0"/>
      <p:bldP spid="2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2643114">
            <a:off x="3529134" y="2432691"/>
            <a:ext cx="1362721" cy="1447759"/>
            <a:chOff x="4819176" y="1662676"/>
            <a:chExt cx="2993523" cy="2989680"/>
          </a:xfrm>
        </p:grpSpPr>
        <p:grpSp>
          <p:nvGrpSpPr>
            <p:cNvPr id="5" name="组合 4"/>
            <p:cNvGrpSpPr/>
            <p:nvPr/>
          </p:nvGrpSpPr>
          <p:grpSpPr>
            <a:xfrm>
              <a:off x="4819176" y="1662676"/>
              <a:ext cx="2993523" cy="2989680"/>
              <a:chOff x="304800" y="673100"/>
              <a:chExt cx="4147845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矩形 6"/>
              <p:cNvSpPr>
                <a:spLocks/>
              </p:cNvSpPr>
              <p:nvPr/>
            </p:nvSpPr>
            <p:spPr>
              <a:xfrm>
                <a:off x="304800" y="673100"/>
                <a:ext cx="4147845" cy="4000500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99069" y="760412"/>
                <a:ext cx="3959307" cy="3825874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5038399" y="1880357"/>
              <a:ext cx="2555077" cy="255431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857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Palatino Linotype"/>
                <a:ea typeface="宋体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675646" y="2650031"/>
            <a:ext cx="1069702" cy="1059378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/>
          <a:p>
            <a:r>
              <a:rPr lang="en-US" altLang="zh-CN" sz="59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01</a:t>
            </a:r>
            <a:endParaRPr lang="zh-CN" altLang="en-US" sz="5900" b="1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14542" y="2335628"/>
            <a:ext cx="2980871" cy="859626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4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使用</a:t>
            </a:r>
            <a:r>
              <a:rPr lang="en-US" altLang="zh-CN" dirty="0"/>
              <a:t>Windows Media Player</a:t>
            </a:r>
            <a:r>
              <a:rPr lang="zh-CN" altLang="zh-CN" dirty="0"/>
              <a:t>控件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305465" y="3195254"/>
            <a:ext cx="3189948" cy="0"/>
          </a:xfrm>
          <a:prstGeom prst="line">
            <a:avLst/>
          </a:prstGeom>
          <a:ln>
            <a:solidFill>
              <a:srgbClr val="AE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H_Others_1"/>
          <p:cNvSpPr txBox="1"/>
          <p:nvPr/>
        </p:nvSpPr>
        <p:spPr>
          <a:xfrm>
            <a:off x="4542567" y="1414219"/>
            <a:ext cx="2868858" cy="505683"/>
          </a:xfrm>
          <a:prstGeom prst="rect">
            <a:avLst/>
          </a:prstGeom>
          <a:noFill/>
        </p:spPr>
        <p:txBody>
          <a:bodyPr wrap="square" lIns="119792" tIns="59896" rIns="119792" bIns="59896">
            <a:spAutoFit/>
          </a:bodyPr>
          <a:lstStyle/>
          <a:p>
            <a:pPr algn="ctr">
              <a:defRPr/>
            </a:pPr>
            <a:r>
              <a:rPr lang="en-US" altLang="zh-CN" sz="2500" spc="394" dirty="0">
                <a:solidFill>
                  <a:srgbClr val="C4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Contents</a:t>
            </a:r>
            <a:endParaRPr lang="zh-CN" altLang="en-US" sz="2500" spc="394" dirty="0">
              <a:solidFill>
                <a:srgbClr val="C4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19" name="MH_Others_2"/>
          <p:cNvSpPr txBox="1">
            <a:spLocks noChangeArrowheads="1"/>
          </p:cNvSpPr>
          <p:nvPr/>
        </p:nvSpPr>
        <p:spPr bwMode="auto">
          <a:xfrm>
            <a:off x="4146923" y="439097"/>
            <a:ext cx="3612710" cy="87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9792" tIns="59896" rIns="119792" bIns="59896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5300">
                <a:solidFill>
                  <a:srgbClr val="AE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目录</a:t>
            </a:r>
            <a:endParaRPr lang="zh-CN" altLang="en-US" sz="5300" dirty="0">
              <a:solidFill>
                <a:srgbClr val="AE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12374" y="1687966"/>
            <a:ext cx="4931791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962675" y="1687966"/>
            <a:ext cx="4923128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head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03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/>
      <p:bldP spid="19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1"/>
            <a:ext cx="5226019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使用</a:t>
            </a:r>
            <a:r>
              <a:rPr lang="en-US" altLang="zh-CN" dirty="0"/>
              <a:t>Windows Media Player</a:t>
            </a:r>
            <a:r>
              <a:rPr lang="zh-CN" altLang="zh-CN" dirty="0"/>
              <a:t>控件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8074" y="861237"/>
            <a:ext cx="9781954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en-US" altLang="zh-CN" dirty="0"/>
              <a:t>Windows Media Player</a:t>
            </a:r>
            <a:r>
              <a:rPr lang="zh-CN" altLang="zh-CN" dirty="0"/>
              <a:t>控件只能播放</a:t>
            </a:r>
            <a:r>
              <a:rPr lang="en-US" altLang="zh-CN" dirty="0"/>
              <a:t>AVI</a:t>
            </a:r>
            <a:r>
              <a:rPr lang="zh-CN" altLang="zh-CN" dirty="0"/>
              <a:t>、</a:t>
            </a:r>
            <a:r>
              <a:rPr lang="en-US" altLang="zh-CN" dirty="0"/>
              <a:t>WAV</a:t>
            </a:r>
            <a:r>
              <a:rPr lang="zh-CN" altLang="zh-CN" dirty="0"/>
              <a:t>、</a:t>
            </a:r>
            <a:r>
              <a:rPr lang="en-US" altLang="zh-CN" dirty="0"/>
              <a:t>MP3</a:t>
            </a:r>
            <a:r>
              <a:rPr lang="zh-CN" altLang="zh-CN" dirty="0"/>
              <a:t>、</a:t>
            </a:r>
            <a:r>
              <a:rPr lang="en-US" altLang="zh-CN" dirty="0"/>
              <a:t>DAT</a:t>
            </a:r>
            <a:r>
              <a:rPr lang="zh-CN" altLang="zh-CN" dirty="0"/>
              <a:t>类型的文件，并且与操作系统安装的</a:t>
            </a:r>
            <a:r>
              <a:rPr lang="en-US" altLang="zh-CN" dirty="0"/>
              <a:t>Windows Media Player</a:t>
            </a:r>
            <a:r>
              <a:rPr lang="zh-CN" altLang="zh-CN" dirty="0"/>
              <a:t>播放器的设置相关。</a:t>
            </a:r>
            <a:r>
              <a:rPr lang="en-US" altLang="zh-CN" dirty="0"/>
              <a:t>Windows Media Player</a:t>
            </a:r>
            <a:r>
              <a:rPr lang="zh-CN" altLang="zh-CN" dirty="0"/>
              <a:t>控件使用一套高级的与设备无关的命令来控制多媒体设备，它的常用属性见表</a:t>
            </a:r>
            <a:r>
              <a:rPr lang="en-US" altLang="zh-CN" dirty="0"/>
              <a:t>7.12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633961"/>
              </p:ext>
            </p:extLst>
          </p:nvPr>
        </p:nvGraphicFramePr>
        <p:xfrm>
          <a:off x="2425979" y="1877570"/>
          <a:ext cx="6843853" cy="2013947"/>
        </p:xfrm>
        <a:graphic>
          <a:graphicData uri="http://schemas.openxmlformats.org/drawingml/2006/table">
            <a:tbl>
              <a:tblPr firstRow="1" bandRow="1" bandCol="1"/>
              <a:tblGrid>
                <a:gridCol w="1942244"/>
                <a:gridCol w="4901609"/>
              </a:tblGrid>
              <a:tr h="335658"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属性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说明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</a:tr>
              <a:tr h="335658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URL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获取多媒体文件名（含路径）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1315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Ctlcontrols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对象属性，实现对多媒体文件的控制方法，如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Play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、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Stop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、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Pause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5658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CurrentPosition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获取多媒体文件的当前播放进度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5658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Duration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获取当前多媒体文件的播放总时间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226696"/>
      </p:ext>
    </p:extLst>
  </p:cSld>
  <p:clrMapOvr>
    <a:masterClrMapping/>
  </p:clrMapOvr>
  <p:transition spd="slow">
    <p:plu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1"/>
            <a:ext cx="5226019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使用</a:t>
            </a:r>
            <a:r>
              <a:rPr lang="en-US" altLang="zh-CN" dirty="0"/>
              <a:t>Windows Media Player</a:t>
            </a:r>
            <a:r>
              <a:rPr lang="zh-CN" altLang="zh-CN" dirty="0"/>
              <a:t>控件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1237" y="776177"/>
            <a:ext cx="961183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【例</a:t>
            </a:r>
            <a:r>
              <a:rPr lang="en-US" altLang="zh-CN" dirty="0"/>
              <a:t>7.11</a:t>
            </a:r>
            <a:r>
              <a:rPr lang="zh-CN" altLang="zh-CN" dirty="0"/>
              <a:t>】 用</a:t>
            </a:r>
            <a:r>
              <a:rPr lang="en-US" altLang="zh-CN" dirty="0"/>
              <a:t>Windows Media Player</a:t>
            </a:r>
            <a:r>
              <a:rPr lang="zh-CN" altLang="zh-CN" dirty="0"/>
              <a:t>控件设计一个</a:t>
            </a:r>
            <a:r>
              <a:rPr lang="en-US" altLang="zh-CN" dirty="0"/>
              <a:t>AVI</a:t>
            </a:r>
            <a:r>
              <a:rPr lang="zh-CN" altLang="zh-CN" dirty="0"/>
              <a:t>播放器。</a:t>
            </a:r>
          </a:p>
          <a:p>
            <a:pPr indent="446088"/>
            <a:r>
              <a:rPr lang="zh-CN" altLang="zh-CN" b="1" dirty="0"/>
              <a:t>（</a:t>
            </a:r>
            <a:r>
              <a:rPr lang="en-US" altLang="zh-CN" b="1" dirty="0"/>
              <a:t>1</a:t>
            </a:r>
            <a:r>
              <a:rPr lang="zh-CN" altLang="zh-CN" b="1" dirty="0"/>
              <a:t>）启动</a:t>
            </a:r>
            <a:r>
              <a:rPr lang="en-US" altLang="zh-CN" b="1" dirty="0"/>
              <a:t>VB.NET</a:t>
            </a:r>
            <a:r>
              <a:rPr lang="zh-CN" altLang="zh-CN" b="1" dirty="0"/>
              <a:t>，</a:t>
            </a:r>
            <a:r>
              <a:rPr lang="zh-CN" altLang="zh-CN" dirty="0"/>
              <a:t>建立一个“</a:t>
            </a:r>
            <a:r>
              <a:rPr lang="en-US" altLang="zh-CN" dirty="0"/>
              <a:t>Windows</a:t>
            </a:r>
            <a:r>
              <a:rPr lang="zh-CN" altLang="zh-CN" dirty="0"/>
              <a:t>窗体应用程序”项目。</a:t>
            </a:r>
          </a:p>
          <a:p>
            <a:pPr indent="446088"/>
            <a:r>
              <a:rPr lang="zh-CN" altLang="zh-CN" b="1" dirty="0"/>
              <a:t>（</a:t>
            </a:r>
            <a:r>
              <a:rPr lang="en-US" altLang="zh-CN" b="1" dirty="0"/>
              <a:t>2</a:t>
            </a:r>
            <a:r>
              <a:rPr lang="zh-CN" altLang="zh-CN" b="1" dirty="0"/>
              <a:t>）将</a:t>
            </a:r>
            <a:r>
              <a:rPr lang="en-US" altLang="zh-CN" b="1" dirty="0"/>
              <a:t>Windows Media Player</a:t>
            </a:r>
            <a:r>
              <a:rPr lang="zh-CN" altLang="zh-CN" b="1" dirty="0"/>
              <a:t>控件添加到工具箱。</a:t>
            </a:r>
          </a:p>
          <a:p>
            <a:pPr indent="446088"/>
            <a:r>
              <a:rPr lang="zh-CN" altLang="zh-CN" dirty="0"/>
              <a:t>默认情况下，工具箱中没有</a:t>
            </a:r>
            <a:r>
              <a:rPr lang="en-US" altLang="zh-CN" dirty="0"/>
              <a:t>Windows Media Player</a:t>
            </a:r>
            <a:r>
              <a:rPr lang="zh-CN" altLang="zh-CN" dirty="0"/>
              <a:t>控件，需要手工将其添加进去。方法是：在工具箱上单击鼠标右键，在弹出的菜单上选择“选择项”，打开如图</a:t>
            </a:r>
            <a:r>
              <a:rPr lang="en-US" altLang="zh-CN" dirty="0"/>
              <a:t>7.20</a:t>
            </a:r>
            <a:r>
              <a:rPr lang="zh-CN" altLang="zh-CN" dirty="0"/>
              <a:t>所示的“选择工具箱项”对话框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9218" name="Picture 2" descr="7t2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001" y="2438169"/>
            <a:ext cx="5049985" cy="3649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4271744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1"/>
            <a:ext cx="5226019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使用</a:t>
            </a:r>
            <a:r>
              <a:rPr lang="en-US" altLang="zh-CN" dirty="0"/>
              <a:t>Windows Media Player</a:t>
            </a:r>
            <a:r>
              <a:rPr lang="zh-CN" altLang="zh-CN" dirty="0"/>
              <a:t>控件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1870" y="946298"/>
            <a:ext cx="9505507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b="1" dirty="0"/>
              <a:t>（</a:t>
            </a:r>
            <a:r>
              <a:rPr lang="en-US" altLang="zh-CN" b="1" dirty="0"/>
              <a:t>3</a:t>
            </a:r>
            <a:r>
              <a:rPr lang="zh-CN" altLang="zh-CN" b="1" dirty="0"/>
              <a:t>）在窗体中添加控件。</a:t>
            </a:r>
          </a:p>
          <a:p>
            <a:pPr indent="446088"/>
            <a:r>
              <a:rPr lang="zh-CN" altLang="zh-CN" dirty="0"/>
              <a:t>在窗体上添加一个</a:t>
            </a:r>
            <a:r>
              <a:rPr lang="en-US" altLang="zh-CN" dirty="0"/>
              <a:t>Windows Media Player</a:t>
            </a:r>
            <a:r>
              <a:rPr lang="zh-CN" altLang="zh-CN" dirty="0"/>
              <a:t>控件、一个打开文件对话框、一个</a:t>
            </a:r>
            <a:r>
              <a:rPr lang="en-US" altLang="zh-CN" dirty="0"/>
              <a:t>Label</a:t>
            </a:r>
            <a:r>
              <a:rPr lang="zh-CN" altLang="zh-CN" dirty="0"/>
              <a:t>标签、一个文本框和</a:t>
            </a:r>
            <a:r>
              <a:rPr lang="en-US" altLang="zh-CN" dirty="0"/>
              <a:t>4</a:t>
            </a:r>
            <a:r>
              <a:rPr lang="zh-CN" altLang="zh-CN" dirty="0"/>
              <a:t>个命令按钮，效果如图</a:t>
            </a:r>
            <a:r>
              <a:rPr lang="en-US" altLang="zh-CN" dirty="0"/>
              <a:t>7.21</a:t>
            </a:r>
            <a:r>
              <a:rPr lang="zh-CN" altLang="zh-CN" dirty="0"/>
              <a:t>所示。</a:t>
            </a:r>
            <a:endParaRPr lang="zh-CN" altLang="en-US" dirty="0"/>
          </a:p>
        </p:txBody>
      </p:sp>
      <p:pic>
        <p:nvPicPr>
          <p:cNvPr id="10242" name="Picture 2" descr="7T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878" y="1925933"/>
            <a:ext cx="4201581" cy="3930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632128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1"/>
            <a:ext cx="5226019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使用</a:t>
            </a:r>
            <a:r>
              <a:rPr lang="en-US" altLang="zh-CN" dirty="0"/>
              <a:t>Windows Media Player</a:t>
            </a:r>
            <a:r>
              <a:rPr lang="zh-CN" altLang="zh-CN" dirty="0"/>
              <a:t>控件</a:t>
            </a:r>
          </a:p>
        </p:txBody>
      </p:sp>
      <p:sp>
        <p:nvSpPr>
          <p:cNvPr id="3" name="矩形 2"/>
          <p:cNvSpPr/>
          <p:nvPr/>
        </p:nvSpPr>
        <p:spPr>
          <a:xfrm>
            <a:off x="1300610" y="1009667"/>
            <a:ext cx="3623108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窗体上各控件的属性设置见表</a:t>
            </a:r>
            <a:r>
              <a:rPr lang="en-US" altLang="zh-CN" dirty="0"/>
              <a:t>7.13</a:t>
            </a:r>
            <a:r>
              <a:rPr lang="zh-CN" altLang="zh-CN" dirty="0"/>
              <a:t>。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424801"/>
              </p:ext>
            </p:extLst>
          </p:nvPr>
        </p:nvGraphicFramePr>
        <p:xfrm>
          <a:off x="1959904" y="1529059"/>
          <a:ext cx="7226626" cy="3251867"/>
        </p:xfrm>
        <a:graphic>
          <a:graphicData uri="http://schemas.openxmlformats.org/drawingml/2006/table">
            <a:tbl>
              <a:tblPr firstRow="1" bandRow="1" bandCol="1"/>
              <a:tblGrid>
                <a:gridCol w="2080468"/>
                <a:gridCol w="2402958"/>
                <a:gridCol w="1095154"/>
                <a:gridCol w="1648046"/>
              </a:tblGrid>
              <a:tr h="320128"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对象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对象名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属性名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属性值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</a:tr>
              <a:tr h="320128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Form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Form1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多媒体示例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128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OpenFileDialog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OpenFileDialog1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 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 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715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AxWindowsMediaPlayer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AxWindowsMediaPlayer1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 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 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128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Label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Label1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AVI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文件：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128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TextBox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TextBox1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 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128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Button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Button1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浏览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128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Button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Button2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播放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128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Button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Button3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停止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128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Button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 dirty="0">
                          <a:effectLst/>
                          <a:latin typeface="Times New Roman"/>
                          <a:ea typeface="宋体"/>
                        </a:rPr>
                        <a:t>Button4</a:t>
                      </a:r>
                      <a:endParaRPr lang="zh-CN" sz="1400" kern="105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退出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304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2643114">
            <a:off x="3529134" y="2432691"/>
            <a:ext cx="1362721" cy="1447759"/>
            <a:chOff x="4819176" y="1662676"/>
            <a:chExt cx="2993523" cy="2989680"/>
          </a:xfrm>
        </p:grpSpPr>
        <p:grpSp>
          <p:nvGrpSpPr>
            <p:cNvPr id="5" name="组合 4"/>
            <p:cNvGrpSpPr/>
            <p:nvPr/>
          </p:nvGrpSpPr>
          <p:grpSpPr>
            <a:xfrm>
              <a:off x="4819176" y="1662676"/>
              <a:ext cx="2993523" cy="2989680"/>
              <a:chOff x="304800" y="673100"/>
              <a:chExt cx="4147845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矩形 6"/>
              <p:cNvSpPr>
                <a:spLocks/>
              </p:cNvSpPr>
              <p:nvPr/>
            </p:nvSpPr>
            <p:spPr>
              <a:xfrm>
                <a:off x="304800" y="673100"/>
                <a:ext cx="4147845" cy="4000500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99069" y="760412"/>
                <a:ext cx="3959307" cy="3825874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5038399" y="1880357"/>
              <a:ext cx="2555077" cy="255431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857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Palatino Linotype"/>
                <a:ea typeface="宋体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675646" y="2650031"/>
            <a:ext cx="1069702" cy="1059378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/>
          <a:p>
            <a:r>
              <a:rPr lang="en-US" altLang="zh-CN" sz="59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01</a:t>
            </a:r>
            <a:endParaRPr lang="zh-CN" altLang="en-US" sz="5900" b="1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05818" y="2692563"/>
            <a:ext cx="1779919" cy="490294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4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 smtClean="0"/>
              <a:t>画</a:t>
            </a:r>
            <a:r>
              <a:rPr lang="en-US" altLang="zh-CN" dirty="0" smtClean="0"/>
              <a:t>       </a:t>
            </a:r>
            <a:r>
              <a:rPr lang="zh-CN" altLang="zh-CN" dirty="0" smtClean="0"/>
              <a:t>笔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305465" y="3195254"/>
            <a:ext cx="1999102" cy="0"/>
          </a:xfrm>
          <a:prstGeom prst="line">
            <a:avLst/>
          </a:prstGeom>
          <a:ln>
            <a:solidFill>
              <a:srgbClr val="AE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H_Others_1"/>
          <p:cNvSpPr txBox="1"/>
          <p:nvPr/>
        </p:nvSpPr>
        <p:spPr>
          <a:xfrm>
            <a:off x="4542567" y="1414219"/>
            <a:ext cx="2868858" cy="505683"/>
          </a:xfrm>
          <a:prstGeom prst="rect">
            <a:avLst/>
          </a:prstGeom>
          <a:noFill/>
        </p:spPr>
        <p:txBody>
          <a:bodyPr wrap="square" lIns="119792" tIns="59896" rIns="119792" bIns="59896">
            <a:spAutoFit/>
          </a:bodyPr>
          <a:lstStyle/>
          <a:p>
            <a:pPr algn="ctr">
              <a:defRPr/>
            </a:pPr>
            <a:r>
              <a:rPr lang="en-US" altLang="zh-CN" sz="2500" spc="394" dirty="0">
                <a:solidFill>
                  <a:srgbClr val="C4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Contents</a:t>
            </a:r>
            <a:endParaRPr lang="zh-CN" altLang="en-US" sz="2500" spc="394" dirty="0">
              <a:solidFill>
                <a:srgbClr val="C4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19" name="MH_Others_2"/>
          <p:cNvSpPr txBox="1">
            <a:spLocks noChangeArrowheads="1"/>
          </p:cNvSpPr>
          <p:nvPr/>
        </p:nvSpPr>
        <p:spPr bwMode="auto">
          <a:xfrm>
            <a:off x="4146923" y="439097"/>
            <a:ext cx="3612710" cy="87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9792" tIns="59896" rIns="119792" bIns="59896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5300">
                <a:solidFill>
                  <a:srgbClr val="AE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目录</a:t>
            </a:r>
            <a:endParaRPr lang="zh-CN" altLang="en-US" sz="5300" dirty="0">
              <a:solidFill>
                <a:srgbClr val="AE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12374" y="1687966"/>
            <a:ext cx="4931791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962675" y="1687966"/>
            <a:ext cx="4923128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head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占位符 5"/>
          <p:cNvSpPr txBox="1">
            <a:spLocks/>
          </p:cNvSpPr>
          <p:nvPr/>
        </p:nvSpPr>
        <p:spPr>
          <a:xfrm>
            <a:off x="5551334" y="3363379"/>
            <a:ext cx="1507363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zh-CN" dirty="0">
                <a:solidFill>
                  <a:schemeClr val="tx1"/>
                </a:solidFill>
              </a:rPr>
              <a:t>．建立画笔</a:t>
            </a:r>
          </a:p>
        </p:txBody>
      </p:sp>
      <p:sp>
        <p:nvSpPr>
          <p:cNvPr id="16" name="文本占位符 5"/>
          <p:cNvSpPr txBox="1">
            <a:spLocks/>
          </p:cNvSpPr>
          <p:nvPr/>
        </p:nvSpPr>
        <p:spPr>
          <a:xfrm>
            <a:off x="5551334" y="3786635"/>
            <a:ext cx="1507363" cy="26231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vert="horz" lIns="89834" tIns="44916" rIns="89834" bIns="44916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zh-CN" dirty="0">
                <a:solidFill>
                  <a:schemeClr val="tx1"/>
                </a:solidFill>
              </a:rPr>
              <a:t>．删除画笔</a:t>
            </a:r>
          </a:p>
        </p:txBody>
      </p:sp>
    </p:spTree>
    <p:extLst>
      <p:ext uri="{BB962C8B-B14F-4D97-AF65-F5344CB8AC3E}">
        <p14:creationId xmlns:p14="http://schemas.microsoft.com/office/powerpoint/2010/main" val="349643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/>
      <p:bldP spid="19" grpId="0"/>
      <p:bldP spid="15" grpId="0" animBg="1"/>
      <p:bldP spid="1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1"/>
            <a:ext cx="5226019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使用</a:t>
            </a:r>
            <a:r>
              <a:rPr lang="en-US" altLang="zh-CN" dirty="0"/>
              <a:t>Windows Media Player</a:t>
            </a:r>
            <a:r>
              <a:rPr lang="zh-CN" altLang="zh-CN" dirty="0"/>
              <a:t>控件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1870" y="839972"/>
            <a:ext cx="942044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b="1" dirty="0"/>
              <a:t>（</a:t>
            </a:r>
            <a:r>
              <a:rPr lang="en-US" altLang="zh-CN" b="1" dirty="0"/>
              <a:t>4</a:t>
            </a:r>
            <a:r>
              <a:rPr lang="zh-CN" altLang="zh-CN" b="1" dirty="0"/>
              <a:t>）编写各按钮的功能代码。</a:t>
            </a:r>
          </a:p>
          <a:p>
            <a:pPr indent="446088"/>
            <a:r>
              <a:rPr lang="zh-CN" altLang="zh-CN" dirty="0"/>
              <a:t>“浏览”按钮的功能是调用“打开”对话框，选择</a:t>
            </a:r>
            <a:r>
              <a:rPr lang="en-US" altLang="zh-CN" dirty="0"/>
              <a:t>AVI</a:t>
            </a:r>
            <a:r>
              <a:rPr lang="zh-CN" altLang="zh-CN" dirty="0"/>
              <a:t>媒体文件，为</a:t>
            </a:r>
            <a:r>
              <a:rPr lang="en-US" altLang="zh-CN" dirty="0"/>
              <a:t>Windows Media Player</a:t>
            </a:r>
            <a:r>
              <a:rPr lang="zh-CN" altLang="zh-CN" dirty="0"/>
              <a:t>控件装入要播放的文件，并将文件名写入文本框。单击“播放”按钮即开始播放打开的</a:t>
            </a:r>
            <a:r>
              <a:rPr lang="en-US" altLang="zh-CN" dirty="0"/>
              <a:t>AVI</a:t>
            </a:r>
            <a:r>
              <a:rPr lang="zh-CN" altLang="zh-CN" dirty="0"/>
              <a:t>文件。单击“停止”按钮将停止播放</a:t>
            </a:r>
            <a:r>
              <a:rPr lang="en-US" altLang="zh-CN" dirty="0"/>
              <a:t>AVI</a:t>
            </a:r>
            <a:r>
              <a:rPr lang="zh-CN" altLang="zh-CN" dirty="0"/>
              <a:t>文件。而“退出”按钮的功能是结束程序运行。</a:t>
            </a:r>
            <a:r>
              <a:rPr lang="en-US" altLang="zh-CN" dirty="0"/>
              <a:t>4</a:t>
            </a:r>
            <a:r>
              <a:rPr lang="zh-CN" altLang="zh-CN" dirty="0"/>
              <a:t>个按钮</a:t>
            </a:r>
            <a:r>
              <a:rPr lang="zh-CN" altLang="zh-CN" dirty="0">
                <a:hlinkClick r:id="rId3" action="ppaction://hlinkfile"/>
              </a:rPr>
              <a:t>的单击事件</a:t>
            </a:r>
            <a:r>
              <a:rPr lang="zh-CN" altLang="zh-CN" dirty="0" smtClean="0">
                <a:hlinkClick r:id="rId3" action="ppaction://hlinkfile"/>
              </a:rPr>
              <a:t>代码</a:t>
            </a:r>
            <a:r>
              <a:rPr lang="zh-CN" altLang="en-US" dirty="0" smtClean="0">
                <a:hlinkClick r:id="rId3" action="ppaction://hlinkfile"/>
              </a:rPr>
              <a:t>。</a:t>
            </a:r>
            <a:endParaRPr lang="zh-CN" altLang="zh-CN" dirty="0"/>
          </a:p>
          <a:p>
            <a:pPr indent="446088"/>
            <a:r>
              <a:rPr lang="zh-CN" altLang="zh-CN" b="1" dirty="0"/>
              <a:t>（</a:t>
            </a:r>
            <a:r>
              <a:rPr lang="en-US" altLang="zh-CN" b="1" dirty="0"/>
              <a:t>5</a:t>
            </a:r>
            <a:r>
              <a:rPr lang="zh-CN" altLang="zh-CN" b="1" dirty="0"/>
              <a:t>）运行程序。</a:t>
            </a:r>
          </a:p>
          <a:p>
            <a:pPr indent="446088"/>
            <a:r>
              <a:rPr lang="zh-CN" altLang="zh-CN" dirty="0"/>
              <a:t>程序运行后，单击“浏览”按钮可显示“打开</a:t>
            </a:r>
            <a:r>
              <a:rPr lang="en-US" altLang="zh-CN" dirty="0"/>
              <a:t>AVI</a:t>
            </a:r>
            <a:r>
              <a:rPr lang="zh-CN" altLang="zh-CN" dirty="0"/>
              <a:t>文件”对话框，选择一个</a:t>
            </a:r>
            <a:r>
              <a:rPr lang="en-US" altLang="zh-CN" dirty="0"/>
              <a:t>AVI</a:t>
            </a:r>
            <a:r>
              <a:rPr lang="zh-CN" altLang="zh-CN" dirty="0"/>
              <a:t>媒体文件并确定后，单击播放按钮，</a:t>
            </a:r>
            <a:r>
              <a:rPr lang="en-US" altLang="zh-CN" dirty="0"/>
              <a:t>Windows Media Player</a:t>
            </a:r>
            <a:r>
              <a:rPr lang="zh-CN" altLang="zh-CN" dirty="0"/>
              <a:t>控件开始播放选择的媒体文件，其效果如图</a:t>
            </a:r>
            <a:r>
              <a:rPr lang="en-US" altLang="zh-CN" dirty="0"/>
              <a:t>7.22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12290" name="Picture 2" descr="7T2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646" y="3025186"/>
            <a:ext cx="3552308" cy="3309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625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2643114">
            <a:off x="3070966" y="2432691"/>
            <a:ext cx="1362721" cy="1447759"/>
            <a:chOff x="4819176" y="1662676"/>
            <a:chExt cx="2993523" cy="2989680"/>
          </a:xfrm>
        </p:grpSpPr>
        <p:grpSp>
          <p:nvGrpSpPr>
            <p:cNvPr id="5" name="组合 4"/>
            <p:cNvGrpSpPr/>
            <p:nvPr/>
          </p:nvGrpSpPr>
          <p:grpSpPr>
            <a:xfrm>
              <a:off x="4819176" y="1662676"/>
              <a:ext cx="2993523" cy="2989680"/>
              <a:chOff x="304800" y="673100"/>
              <a:chExt cx="4147845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矩形 6"/>
              <p:cNvSpPr>
                <a:spLocks/>
              </p:cNvSpPr>
              <p:nvPr/>
            </p:nvSpPr>
            <p:spPr>
              <a:xfrm>
                <a:off x="304800" y="673100"/>
                <a:ext cx="4147845" cy="4000500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99069" y="760412"/>
                <a:ext cx="3959307" cy="3825874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5038399" y="1880357"/>
              <a:ext cx="2555077" cy="255431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857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Palatino Linotype"/>
                <a:ea typeface="宋体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217478" y="2650031"/>
            <a:ext cx="1069702" cy="1059378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/>
          <a:p>
            <a:r>
              <a:rPr lang="en-US" altLang="zh-CN" sz="59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02</a:t>
            </a:r>
            <a:endParaRPr lang="zh-CN" altLang="en-US" sz="5900" b="1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07263" y="2700858"/>
            <a:ext cx="4852202" cy="490294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4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使用</a:t>
            </a:r>
            <a:r>
              <a:rPr lang="en-US" altLang="zh-CN" dirty="0" err="1"/>
              <a:t>My.Computer.Audio</a:t>
            </a:r>
            <a:r>
              <a:rPr lang="zh-CN" altLang="zh-CN" dirty="0"/>
              <a:t>对象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4847297" y="3195254"/>
            <a:ext cx="4635977" cy="0"/>
          </a:xfrm>
          <a:prstGeom prst="line">
            <a:avLst/>
          </a:prstGeom>
          <a:ln>
            <a:solidFill>
              <a:srgbClr val="AE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H_Others_1"/>
          <p:cNvSpPr txBox="1"/>
          <p:nvPr/>
        </p:nvSpPr>
        <p:spPr>
          <a:xfrm>
            <a:off x="4542567" y="1414219"/>
            <a:ext cx="2868858" cy="505683"/>
          </a:xfrm>
          <a:prstGeom prst="rect">
            <a:avLst/>
          </a:prstGeom>
          <a:noFill/>
        </p:spPr>
        <p:txBody>
          <a:bodyPr wrap="square" lIns="119792" tIns="59896" rIns="119792" bIns="59896">
            <a:spAutoFit/>
          </a:bodyPr>
          <a:lstStyle/>
          <a:p>
            <a:pPr algn="ctr">
              <a:defRPr/>
            </a:pPr>
            <a:r>
              <a:rPr lang="en-US" altLang="zh-CN" sz="2500" spc="394" dirty="0">
                <a:solidFill>
                  <a:srgbClr val="C4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Contents</a:t>
            </a:r>
            <a:endParaRPr lang="zh-CN" altLang="en-US" sz="2500" spc="394" dirty="0">
              <a:solidFill>
                <a:srgbClr val="C4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19" name="MH_Others_2"/>
          <p:cNvSpPr txBox="1">
            <a:spLocks noChangeArrowheads="1"/>
          </p:cNvSpPr>
          <p:nvPr/>
        </p:nvSpPr>
        <p:spPr bwMode="auto">
          <a:xfrm>
            <a:off x="4146923" y="439097"/>
            <a:ext cx="3612710" cy="87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9792" tIns="59896" rIns="119792" bIns="59896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5300">
                <a:solidFill>
                  <a:srgbClr val="AE000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目录</a:t>
            </a:r>
            <a:endParaRPr lang="zh-CN" altLang="en-US" sz="5300" dirty="0">
              <a:solidFill>
                <a:srgbClr val="AE0001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12374" y="1687966"/>
            <a:ext cx="4931791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962675" y="1687966"/>
            <a:ext cx="4923128" cy="0"/>
          </a:xfrm>
          <a:prstGeom prst="line">
            <a:avLst/>
          </a:prstGeom>
          <a:ln w="3175">
            <a:solidFill>
              <a:srgbClr val="C40001"/>
            </a:solidFill>
            <a:prstDash val="dash"/>
            <a:head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01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/>
      <p:bldP spid="19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1"/>
            <a:ext cx="5226019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使用</a:t>
            </a:r>
            <a:r>
              <a:rPr lang="en-US" altLang="zh-CN" dirty="0"/>
              <a:t>Windows Media Player</a:t>
            </a:r>
            <a:r>
              <a:rPr lang="zh-CN" altLang="zh-CN" dirty="0"/>
              <a:t>控件</a:t>
            </a:r>
          </a:p>
        </p:txBody>
      </p:sp>
      <p:sp>
        <p:nvSpPr>
          <p:cNvPr id="3" name="矩形 2"/>
          <p:cNvSpPr/>
          <p:nvPr/>
        </p:nvSpPr>
        <p:spPr>
          <a:xfrm>
            <a:off x="960660" y="896913"/>
            <a:ext cx="9214698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6088"/>
            <a:r>
              <a:rPr lang="zh-CN" altLang="zh-CN" dirty="0"/>
              <a:t>在</a:t>
            </a:r>
            <a:r>
              <a:rPr lang="en-US" altLang="zh-CN" dirty="0"/>
              <a:t>VB.NET</a:t>
            </a:r>
            <a:r>
              <a:rPr lang="zh-CN" altLang="zh-CN" dirty="0"/>
              <a:t>中，除了</a:t>
            </a:r>
            <a:r>
              <a:rPr lang="en-US" altLang="zh-CN" dirty="0"/>
              <a:t>Windows Media Player</a:t>
            </a:r>
            <a:r>
              <a:rPr lang="zh-CN" altLang="zh-CN" dirty="0"/>
              <a:t>控件外，还可以使用</a:t>
            </a:r>
            <a:r>
              <a:rPr lang="en-US" altLang="zh-CN" dirty="0" err="1"/>
              <a:t>My.Computer.Audio</a:t>
            </a:r>
            <a:r>
              <a:rPr lang="zh-CN" altLang="zh-CN" dirty="0"/>
              <a:t>对象播放声音。它提供了一些播放</a:t>
            </a:r>
            <a:r>
              <a:rPr lang="en-US" altLang="zh-CN" dirty="0"/>
              <a:t>WAV</a:t>
            </a:r>
            <a:r>
              <a:rPr lang="zh-CN" altLang="zh-CN" dirty="0"/>
              <a:t>声音文件的方法，见表</a:t>
            </a:r>
            <a:r>
              <a:rPr lang="en-US" altLang="zh-CN" dirty="0"/>
              <a:t>7.14</a:t>
            </a:r>
            <a:r>
              <a:rPr lang="zh-CN" altLang="zh-CN" dirty="0"/>
              <a:t>。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238357"/>
              </p:ext>
            </p:extLst>
          </p:nvPr>
        </p:nvGraphicFramePr>
        <p:xfrm>
          <a:off x="2608490" y="1617663"/>
          <a:ext cx="6780057" cy="1487044"/>
        </p:xfrm>
        <a:graphic>
          <a:graphicData uri="http://schemas.openxmlformats.org/drawingml/2006/table">
            <a:tbl>
              <a:tblPr firstRow="1" bandRow="1" bandCol="1"/>
              <a:tblGrid>
                <a:gridCol w="2054168"/>
                <a:gridCol w="4725889"/>
              </a:tblGrid>
              <a:tr h="371761"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方法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说明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</a:tr>
              <a:tr h="371761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Play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播放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 .wav 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声音文件。此方法仅用于非服务器应用程序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1761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PlaySystemSound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播放系统声音。此方法仅用于非服务器应用程序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1761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Stop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停止在后台播放声音。此方法仅用于非服务器应用程序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186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1"/>
            <a:ext cx="5226019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使用</a:t>
            </a:r>
            <a:r>
              <a:rPr lang="en-US" altLang="zh-CN" dirty="0"/>
              <a:t>Windows Media Player</a:t>
            </a:r>
            <a:r>
              <a:rPr lang="zh-CN" altLang="zh-CN" dirty="0"/>
              <a:t>控件</a:t>
            </a:r>
          </a:p>
        </p:txBody>
      </p:sp>
      <p:sp>
        <p:nvSpPr>
          <p:cNvPr id="3" name="矩形 2"/>
          <p:cNvSpPr/>
          <p:nvPr/>
        </p:nvSpPr>
        <p:spPr>
          <a:xfrm>
            <a:off x="1251852" y="892709"/>
            <a:ext cx="4252254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表中的</a:t>
            </a:r>
            <a:r>
              <a:rPr lang="en-US" altLang="zh-CN" dirty="0"/>
              <a:t>Play</a:t>
            </a:r>
            <a:r>
              <a:rPr lang="zh-CN" altLang="zh-CN" dirty="0"/>
              <a:t>方法播放声音的语法格式如下：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1400036" y="1281192"/>
            <a:ext cx="8807219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 err="1"/>
              <a:t>My.Computer.Audio.Play</a:t>
            </a:r>
            <a:r>
              <a:rPr lang="en-US" altLang="zh-CN" dirty="0"/>
              <a:t>(</a:t>
            </a:r>
            <a:r>
              <a:rPr lang="en-US" altLang="zh-CN" dirty="0" err="1"/>
              <a:t>wavFileName,AudioPlayMode</a:t>
            </a:r>
            <a:r>
              <a:rPr lang="en-US" altLang="zh-CN" dirty="0"/>
              <a:t>)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1251852" y="1672789"/>
            <a:ext cx="795661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其中：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</a:t>
            </a:r>
            <a:r>
              <a:rPr lang="en-US" altLang="zh-CN" dirty="0" err="1"/>
              <a:t>wavFileName</a:t>
            </a:r>
            <a:r>
              <a:rPr lang="zh-CN" altLang="zh-CN" dirty="0"/>
              <a:t>，要播放的</a:t>
            </a:r>
            <a:r>
              <a:rPr lang="en-US" altLang="zh-CN" dirty="0"/>
              <a:t>WAV</a:t>
            </a:r>
            <a:r>
              <a:rPr lang="zh-CN" altLang="zh-CN" dirty="0"/>
              <a:t>声音文件名。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</a:t>
            </a:r>
            <a:r>
              <a:rPr lang="en-US" altLang="zh-CN" dirty="0" err="1"/>
              <a:t>AudioPlayMode</a:t>
            </a:r>
            <a:r>
              <a:rPr lang="zh-CN" altLang="zh-CN" dirty="0"/>
              <a:t>，播放模式，枚举成员名称参见表</a:t>
            </a:r>
            <a:r>
              <a:rPr lang="en-US" altLang="zh-CN" dirty="0"/>
              <a:t>7.15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642559"/>
              </p:ext>
            </p:extLst>
          </p:nvPr>
        </p:nvGraphicFramePr>
        <p:xfrm>
          <a:off x="1960577" y="2653747"/>
          <a:ext cx="7247890" cy="1865090"/>
        </p:xfrm>
        <a:graphic>
          <a:graphicData uri="http://schemas.openxmlformats.org/drawingml/2006/table">
            <a:tbl>
              <a:tblPr firstRow="1" bandRow="1" bandCol="1"/>
              <a:tblGrid>
                <a:gridCol w="1384261"/>
                <a:gridCol w="5863629"/>
              </a:tblGrid>
              <a:tr h="310848"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成员名称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b="1" kern="1050">
                          <a:effectLst/>
                          <a:latin typeface="Times New Roman"/>
                          <a:ea typeface="宋体"/>
                        </a:rPr>
                        <a:t>说明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</a:tr>
              <a:tr h="310848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Background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使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My.Computer.Audio.Play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方法在后台播放声音，该调用代码继续执行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1697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BackgroundLoop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使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My.Computer.Audio.Play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方法在后台播放声音，直至调用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 My.Computer.Audio.Stop 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方法为止。该调用代码继续执行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1697">
                <a:tc>
                  <a:txBody>
                    <a:bodyPr/>
                    <a:lstStyle/>
                    <a:p>
                      <a:pPr algn="l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WaitToComplete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ts val="1560"/>
                        </a:lnSpc>
                        <a:spcAft>
                          <a:spcPts val="0"/>
                        </a:spcAft>
                        <a:tabLst>
                          <a:tab pos="5328920" algn="r"/>
                        </a:tabLst>
                      </a:pP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使</a:t>
                      </a:r>
                      <a:r>
                        <a:rPr lang="en-US" sz="1400" kern="1050" dirty="0" err="1">
                          <a:effectLst/>
                          <a:latin typeface="Times New Roman"/>
                          <a:ea typeface="宋体"/>
                        </a:rPr>
                        <a:t>My.Computer.Audio.Play</a:t>
                      </a: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方法播放声音并等待，直至该方法完成后调用代码才可继续执行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468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621887" y="109261"/>
            <a:ext cx="5226019" cy="474905"/>
          </a:xfrm>
          <a:prstGeom prst="rect">
            <a:avLst/>
          </a:prstGeom>
          <a:noFill/>
        </p:spPr>
        <p:txBody>
          <a:bodyPr wrap="square" lIns="119792" tIns="59896" rIns="119792" bIns="59896" rtlCol="0">
            <a:spAutoFit/>
          </a:bodyPr>
          <a:lstStyle>
            <a:defPPr>
              <a:defRPr lang="zh-CN"/>
            </a:defPPr>
            <a:lvl1pPr>
              <a:defRPr sz="23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使用</a:t>
            </a:r>
            <a:r>
              <a:rPr lang="en-US" altLang="zh-CN" dirty="0"/>
              <a:t>Windows Media Player</a:t>
            </a:r>
            <a:r>
              <a:rPr lang="zh-CN" altLang="zh-CN" dirty="0"/>
              <a:t>控件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0726" y="850605"/>
            <a:ext cx="942044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例如，使用</a:t>
            </a:r>
            <a:r>
              <a:rPr lang="en-US" altLang="zh-CN" dirty="0" err="1"/>
              <a:t>My.Computer.Audio.Play</a:t>
            </a:r>
            <a:r>
              <a:rPr lang="zh-CN" altLang="zh-CN" dirty="0"/>
              <a:t>方法播放声音文件和应用程序资源中的声音，并等待其结束，代码如下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556083" y="1486851"/>
            <a:ext cx="8193973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 err="1"/>
              <a:t>My.Computer.Audio.Play</a:t>
            </a:r>
            <a:r>
              <a:rPr lang="en-US" altLang="zh-CN" dirty="0"/>
              <a:t>("E:\mp3\</a:t>
            </a:r>
            <a:r>
              <a:rPr lang="zh-CN" altLang="zh-CN" dirty="0"/>
              <a:t>伤不起</a:t>
            </a:r>
            <a:r>
              <a:rPr lang="en-US" altLang="zh-CN" dirty="0"/>
              <a:t>.mp3 ", </a:t>
            </a:r>
            <a:r>
              <a:rPr lang="en-US" altLang="zh-CN" dirty="0" err="1"/>
              <a:t>AudioPlayMode.WaitToComplete</a:t>
            </a:r>
            <a:r>
              <a:rPr lang="en-US" altLang="zh-CN" dirty="0"/>
              <a:t>)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1020725" y="2027177"/>
            <a:ext cx="942044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6088"/>
            <a:r>
              <a:rPr lang="zh-CN" altLang="zh-CN" dirty="0"/>
              <a:t>当在后台循环播放声音时，应用程序可以执行其他代码。例如，在后台循环播放声音的代码如下：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556083" y="2727790"/>
            <a:ext cx="8193973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 err="1"/>
              <a:t>My.Computer.Audio.Play</a:t>
            </a:r>
            <a:r>
              <a:rPr lang="en-US" altLang="zh-CN" dirty="0"/>
              <a:t>("E:\mp3\</a:t>
            </a:r>
            <a:r>
              <a:rPr lang="zh-CN" altLang="zh-CN" dirty="0"/>
              <a:t>伤不起</a:t>
            </a:r>
            <a:r>
              <a:rPr lang="en-US" altLang="zh-CN" dirty="0"/>
              <a:t>.mp3 ", </a:t>
            </a:r>
            <a:r>
              <a:rPr lang="en-US" altLang="zh-CN" dirty="0" err="1"/>
              <a:t>AudioPlayMode</a:t>
            </a:r>
            <a:r>
              <a:rPr lang="en-US" altLang="zh-CN" dirty="0"/>
              <a:t>. </a:t>
            </a:r>
            <a:r>
              <a:rPr lang="en-US" altLang="zh-CN" dirty="0" err="1"/>
              <a:t>BackgroundLoop</a:t>
            </a:r>
            <a:r>
              <a:rPr lang="en-US" altLang="zh-CN" dirty="0"/>
              <a:t>)</a:t>
            </a:r>
            <a:endParaRPr lang="zh-CN" altLang="zh-CN" dirty="0"/>
          </a:p>
        </p:txBody>
      </p:sp>
      <p:sp>
        <p:nvSpPr>
          <p:cNvPr id="7" name="矩形 6"/>
          <p:cNvSpPr/>
          <p:nvPr/>
        </p:nvSpPr>
        <p:spPr>
          <a:xfrm>
            <a:off x="1445721" y="3266411"/>
            <a:ext cx="5416868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若在后台播放声音，但不循环播放，其调用方法如下：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1556082" y="3826488"/>
            <a:ext cx="8193973" cy="391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 err="1"/>
              <a:t>My.Computer.Audio.Play</a:t>
            </a:r>
            <a:r>
              <a:rPr lang="en-US" altLang="zh-CN" dirty="0"/>
              <a:t>("E:\mp3\</a:t>
            </a:r>
            <a:r>
              <a:rPr lang="zh-CN" altLang="zh-CN" dirty="0"/>
              <a:t>伤不起</a:t>
            </a:r>
            <a:r>
              <a:rPr lang="en-US" altLang="zh-CN" dirty="0"/>
              <a:t>.mp3 ", </a:t>
            </a:r>
            <a:r>
              <a:rPr lang="en-US" altLang="zh-CN" dirty="0" err="1"/>
              <a:t>AudioPlayMode</a:t>
            </a:r>
            <a:r>
              <a:rPr lang="en-US" altLang="zh-CN" dirty="0"/>
              <a:t>. Background)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3078262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816" y="2692176"/>
            <a:ext cx="11880850" cy="1723600"/>
          </a:xfrm>
          <a:prstGeom prst="rect">
            <a:avLst/>
          </a:prstGeom>
          <a:solidFill>
            <a:srgbClr val="C30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792" tIns="59896" rIns="119792" bIns="59896"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405470" y="3064591"/>
            <a:ext cx="9075358" cy="978770"/>
          </a:xfrm>
          <a:prstGeom prst="rect">
            <a:avLst/>
          </a:prstGeom>
          <a:effectLst>
            <a:outerShdw blurRad="63500" dir="12600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60645" tIns="30323" rIns="60645" bIns="30323">
            <a:spAutoFit/>
          </a:bodyPr>
          <a:lstStyle/>
          <a:p>
            <a:pPr algn="ctr"/>
            <a:r>
              <a:rPr lang="zh-CN" altLang="en-US" sz="58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演示完毕，感谢您的聆听</a:t>
            </a:r>
          </a:p>
        </p:txBody>
      </p:sp>
    </p:spTree>
    <p:extLst>
      <p:ext uri="{BB962C8B-B14F-4D97-AF65-F5344CB8AC3E}">
        <p14:creationId xmlns:p14="http://schemas.microsoft.com/office/powerpoint/2010/main" val="41844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2" grpId="0"/>
    </p:bldLst>
  </p:timing>
</p:sld>
</file>

<file path=ppt/theme/theme1.xml><?xml version="1.0" encoding="utf-8"?>
<a:theme xmlns:a="http://schemas.openxmlformats.org/drawingml/2006/main" name="Office 主题">
  <a:themeElements>
    <a:clrScheme name="自定义 9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C00000"/>
      </a:hlink>
      <a:folHlink>
        <a:srgbClr val="00B0F0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523</TotalTime>
  <Words>8207</Words>
  <Application>Microsoft Office PowerPoint</Application>
  <PresentationFormat>自定义</PresentationFormat>
  <Paragraphs>954</Paragraphs>
  <Slides>95</Slides>
  <Notes>0</Notes>
  <HiddenSlides>0</HiddenSlides>
  <MMClips>7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95</vt:i4>
      </vt:variant>
    </vt:vector>
  </HeadingPairs>
  <TitlesOfParts>
    <vt:vector size="96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kk</dc:creator>
  <cp:lastModifiedBy>User</cp:lastModifiedBy>
  <cp:revision>56</cp:revision>
  <dcterms:created xsi:type="dcterms:W3CDTF">2016-11-17T11:20:58Z</dcterms:created>
  <dcterms:modified xsi:type="dcterms:W3CDTF">2018-06-11T07:44:53Z</dcterms:modified>
</cp:coreProperties>
</file>